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0" r:id="rId2"/>
    <p:sldId id="295" r:id="rId3"/>
    <p:sldId id="297" r:id="rId4"/>
    <p:sldId id="272" r:id="rId5"/>
    <p:sldId id="296" r:id="rId6"/>
    <p:sldId id="259" r:id="rId7"/>
    <p:sldId id="276" r:id="rId8"/>
    <p:sldId id="275" r:id="rId9"/>
    <p:sldId id="271" r:id="rId10"/>
    <p:sldId id="298"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65" r:id="rId25"/>
    <p:sldId id="294" r:id="rId26"/>
    <p:sldId id="274" r:id="rId27"/>
    <p:sldId id="264" r:id="rId28"/>
    <p:sldId id="273" r:id="rId29"/>
    <p:sldId id="279" r:id="rId30"/>
    <p:sldId id="27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9" autoAdjust="0"/>
    <p:restoredTop sz="94660"/>
  </p:normalViewPr>
  <p:slideViewPr>
    <p:cSldViewPr>
      <p:cViewPr varScale="1">
        <p:scale>
          <a:sx n="100" d="100"/>
          <a:sy n="100" d="100"/>
        </p:scale>
        <p:origin x="-11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1CA80D-D283-4D46-8429-6BAAE89FC685}" type="datetimeFigureOut">
              <a:rPr lang="en-US" smtClean="0"/>
              <a:pPr/>
              <a:t>12/17/2012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61CB0C-8FB3-493A-96DD-11958A688C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7</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Verbinding tussen observaties en theorie, standaard woorden:</a:t>
            </a:r>
            <a:r>
              <a:rPr lang="nl-NL" baseline="0" dirty="0" smtClean="0"/>
              <a:t> warmtetransport, abstract (warmte), achterliggende processen: geleiding (botsingen </a:t>
            </a:r>
            <a:r>
              <a:rPr lang="nl-NL" baseline="0" smtClean="0"/>
              <a:t>tussen deeltjes, deeltjesmodel </a:t>
            </a:r>
            <a:r>
              <a:rPr lang="nl-NL" baseline="0" dirty="0" smtClean="0"/>
              <a:t>zit daar achter) </a:t>
            </a:r>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8</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9</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Er wordt arbeid verricht. De voltmeter schakel</a:t>
            </a:r>
            <a:r>
              <a:rPr lang="nl-NL" baseline="0" dirty="0" smtClean="0"/>
              <a:t> je </a:t>
            </a:r>
            <a:r>
              <a:rPr lang="nl-NL" dirty="0" smtClean="0"/>
              <a:t>parallel</a:t>
            </a:r>
            <a:r>
              <a:rPr lang="nl-NL" baseline="0" dirty="0" smtClean="0"/>
              <a:t> aan het apparaat waarover de spanning wordt gemeten. Afvalwater bevat ..., maar waterstofgas bestaat uit </a:t>
            </a:r>
            <a:r>
              <a:rPr lang="nl-NL" baseline="0" dirty="0" err="1" smtClean="0"/>
              <a:t>twee-atomige</a:t>
            </a:r>
            <a:r>
              <a:rPr lang="nl-NL" baseline="0" dirty="0" smtClean="0"/>
              <a:t> waterstofmoleculen.  De reactie waarbij ketelsteen ontstaat kan optreden als .... </a:t>
            </a:r>
            <a:r>
              <a:rPr lang="nl-NL" dirty="0" smtClean="0"/>
              <a:t>Verslag: uitvoering (verleden tijd, of gebiedende wijs) , waarnemingen: Ik zag ... Ik rook ...  Conclusie .....;  werkstuk</a:t>
            </a:r>
            <a:r>
              <a:rPr lang="nl-NL" baseline="0" dirty="0" smtClean="0"/>
              <a:t> over scheidingsmethoden. Categorisering, verklaring, voorbeelden</a:t>
            </a:r>
          </a:p>
          <a:p>
            <a:endParaRPr lang="nl-NL" baseline="0" dirty="0" smtClean="0"/>
          </a:p>
          <a:p>
            <a:r>
              <a:rPr lang="nl-NL" baseline="0" dirty="0" smtClean="0"/>
              <a:t>Witregel tussen bolletje en voorbeeld.  DIE vaktaal veranderen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21</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Verslag: uitvoering (verleden tijd, of gebiedende wijs) , waarnemingen: Ik zag ... Ik rook ...  Conclusie .....;  werkstuk</a:t>
            </a:r>
            <a:r>
              <a:rPr lang="nl-NL" baseline="0" dirty="0" smtClean="0"/>
              <a:t> over scheidingsmethoden. Categorisering, verklaring, voorbeelden</a:t>
            </a:r>
          </a:p>
          <a:p>
            <a:endParaRPr lang="nl-NL" baseline="0" dirty="0" smtClean="0"/>
          </a:p>
          <a:p>
            <a:r>
              <a:rPr lang="nl-NL" baseline="0" dirty="0" smtClean="0"/>
              <a:t>Witregel tussen bolletje en voorbeeld.  DIE vaktaal veranderen</a:t>
            </a:r>
          </a:p>
          <a:p>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22</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err="1" smtClean="0"/>
              <a:t>Multimodaal</a:t>
            </a:r>
            <a:r>
              <a:rPr lang="nl-NL" dirty="0" smtClean="0"/>
              <a:t>,    verschillende soorten taal:</a:t>
            </a:r>
            <a:r>
              <a:rPr lang="nl-NL" baseline="0" dirty="0" smtClean="0"/>
              <a:t> illustraties, plaatjes horen niet bij de </a:t>
            </a:r>
            <a:r>
              <a:rPr lang="nl-NL" baseline="0" dirty="0" err="1" smtClean="0"/>
              <a:t>wisktaal</a:t>
            </a:r>
            <a:r>
              <a:rPr lang="nl-NL"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23</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D7333D-8F2D-46C6-8BFD-3F9F2597EB67}" type="slidenum">
              <a:rPr lang="nl-NL" smtClean="0"/>
              <a:pPr>
                <a:defRPr/>
              </a:pPr>
              <a:t>25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070DB8-FCDF-48C4-9D36-C2E1FE6A534B}" type="datetimeFigureOut">
              <a:rPr lang="en-US" smtClean="0"/>
              <a:pPr/>
              <a:t>12/17/2012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527F-9B24-4423-9666-24229254B9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70DB8-FCDF-48C4-9D36-C2E1FE6A534B}" type="datetimeFigureOut">
              <a:rPr lang="en-US" smtClean="0"/>
              <a:pPr/>
              <a:t>12/17/2012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0527F-9B24-4423-9666-24229254B9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gif"/><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bit.ly/Q0DyE1" TargetMode="External"/><Relationship Id="rId5" Type="http://schemas.openxmlformats.org/officeDocument/2006/relationships/hyperlink" Target="mailto:gerald.vandijk@hu.nl"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6707088" cy="1143000"/>
          </a:xfrm>
        </p:spPr>
        <p:txBody>
          <a:bodyPr>
            <a:normAutofit fontScale="90000"/>
          </a:bodyPr>
          <a:lstStyle/>
          <a:p>
            <a:r>
              <a:rPr lang="nl-NL" dirty="0" smtClean="0"/>
              <a:t>Hoe zeg je dat</a:t>
            </a:r>
            <a:br>
              <a:rPr lang="nl-NL" dirty="0" smtClean="0"/>
            </a:br>
            <a:r>
              <a:rPr lang="nl-NL" dirty="0" smtClean="0"/>
              <a:t>in de natuurkunde?</a:t>
            </a:r>
            <a:endParaRPr lang="en-US" dirty="0"/>
          </a:p>
        </p:txBody>
      </p:sp>
      <p:pic>
        <p:nvPicPr>
          <p:cNvPr id="1026" name="Picture 2" descr="http://werkenindegamesindustrie.nl/wp-content/uploads/2012/09/HU_logo.jpg"/>
          <p:cNvPicPr>
            <a:picLocks noChangeAspect="1" noChangeArrowheads="1"/>
          </p:cNvPicPr>
          <p:nvPr/>
        </p:nvPicPr>
        <p:blipFill>
          <a:blip r:embed="rId2" cstate="print"/>
          <a:srcRect/>
          <a:stretch>
            <a:fillRect/>
          </a:stretch>
        </p:blipFill>
        <p:spPr bwMode="auto">
          <a:xfrm>
            <a:off x="6412305" y="5949280"/>
            <a:ext cx="2587679" cy="629489"/>
          </a:xfrm>
          <a:prstGeom prst="rect">
            <a:avLst/>
          </a:prstGeom>
          <a:noFill/>
        </p:spPr>
      </p:pic>
      <p:sp>
        <p:nvSpPr>
          <p:cNvPr id="5" name="Title 1"/>
          <p:cNvSpPr txBox="1">
            <a:spLocks/>
          </p:cNvSpPr>
          <p:nvPr/>
        </p:nvSpPr>
        <p:spPr>
          <a:xfrm>
            <a:off x="2627784" y="1412776"/>
            <a:ext cx="3528392" cy="14401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b="0" i="0" u="none" strike="noStrike" kern="1200" cap="none" spc="0" normalizeH="0" baseline="0" noProof="0" dirty="0" smtClean="0">
                <a:ln>
                  <a:noFill/>
                </a:ln>
                <a:solidFill>
                  <a:schemeClr val="tx1"/>
                </a:solidFill>
                <a:effectLst/>
                <a:uLnTx/>
                <a:uFillTx/>
                <a:latin typeface="+mj-lt"/>
                <a:ea typeface="+mj-ea"/>
                <a:cs typeface="+mj-cs"/>
              </a:rPr>
              <a:t>Gerald van Dijk</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nl-NL"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8" name="Picture 4" descr="http://www.cartoonstock.com/newscartoons/cartoonists/rma/lowres/rman6591l.jpg"/>
          <p:cNvPicPr>
            <a:picLocks noChangeAspect="1" noChangeArrowheads="1"/>
          </p:cNvPicPr>
          <p:nvPr/>
        </p:nvPicPr>
        <p:blipFill>
          <a:blip r:embed="rId3" cstate="print"/>
          <a:srcRect l="3236" t="16181" r="4530"/>
          <a:stretch>
            <a:fillRect/>
          </a:stretch>
        </p:blipFill>
        <p:spPr bwMode="auto">
          <a:xfrm>
            <a:off x="2411760" y="2780928"/>
            <a:ext cx="4104456" cy="3356992"/>
          </a:xfrm>
          <a:prstGeom prst="rect">
            <a:avLst/>
          </a:prstGeom>
          <a:noFill/>
        </p:spPr>
      </p:pic>
      <p:pic>
        <p:nvPicPr>
          <p:cNvPr id="6" name="Picture 2" descr="http://www.aardrijkskunde-olympiade.nl/Sponsor/logo_slo.gif"/>
          <p:cNvPicPr>
            <a:picLocks noChangeAspect="1" noChangeArrowheads="1"/>
          </p:cNvPicPr>
          <p:nvPr/>
        </p:nvPicPr>
        <p:blipFill>
          <a:blip r:embed="rId4" cstate="print"/>
          <a:srcRect/>
          <a:stretch>
            <a:fillRect/>
          </a:stretch>
        </p:blipFill>
        <p:spPr bwMode="auto">
          <a:xfrm>
            <a:off x="6024357" y="188640"/>
            <a:ext cx="3119643" cy="6480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1143000"/>
          </a:xfrm>
        </p:spPr>
        <p:txBody>
          <a:bodyPr>
            <a:normAutofit fontScale="90000"/>
          </a:bodyPr>
          <a:lstStyle/>
          <a:p>
            <a:r>
              <a:rPr lang="nl-NL" dirty="0" smtClean="0"/>
              <a:t>Wat zijn kenmerken van </a:t>
            </a:r>
            <a:r>
              <a:rPr lang="nl-NL" dirty="0" smtClean="0"/>
              <a:t>de taal van de exacte vakken</a:t>
            </a:r>
            <a:r>
              <a:rPr lang="nl-NL"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2714644" cy="2092881"/>
          </a:xfrm>
          <a:prstGeom prst="rect">
            <a:avLst/>
          </a:prstGeom>
        </p:spPr>
        <p:txBody>
          <a:bodyPr wrap="square">
            <a:spAutoFit/>
          </a:bodyPr>
          <a:lstStyle/>
          <a:p>
            <a:pPr>
              <a:buFont typeface="Arial" pitchFamily="34" charset="0"/>
              <a:buChar char="•"/>
            </a:pPr>
            <a:r>
              <a:rPr lang="nl-NL" sz="1800" dirty="0" smtClean="0"/>
              <a:t> </a:t>
            </a:r>
            <a:r>
              <a:rPr lang="nl-NL" sz="1600" b="0" dirty="0" smtClean="0"/>
              <a:t>is abstract</a:t>
            </a:r>
          </a:p>
          <a:p>
            <a:pPr>
              <a:buFont typeface="Arial" pitchFamily="34" charset="0"/>
              <a:buChar char="•"/>
            </a:pPr>
            <a:endParaRPr lang="nl-NL" sz="1600" b="0" dirty="0" smtClean="0"/>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
        <p:nvSpPr>
          <p:cNvPr id="8" name="Rectangle 7"/>
          <p:cNvSpPr/>
          <p:nvPr/>
        </p:nvSpPr>
        <p:spPr>
          <a:xfrm>
            <a:off x="1214414" y="2786058"/>
            <a:ext cx="4500594" cy="1384995"/>
          </a:xfrm>
          <a:prstGeom prst="rect">
            <a:avLst/>
          </a:prstGeom>
        </p:spPr>
        <p:txBody>
          <a:bodyPr wrap="square">
            <a:spAutoFit/>
          </a:bodyPr>
          <a:lstStyle/>
          <a:p>
            <a:r>
              <a:rPr lang="nl-NL" sz="2800" b="0" dirty="0" smtClean="0"/>
              <a:t>De golflengte van infrarood is groter dan de golflengte van zichtbaar licht</a:t>
            </a:r>
            <a:endParaRPr lang="en-US" dirty="0"/>
          </a:p>
        </p:txBody>
      </p:sp>
      <p:pic>
        <p:nvPicPr>
          <p:cNvPr id="49154" name="Picture 2" descr="http://www.brocku.ca/earthsciences/people/gfinn/optical/spectrum.gif"/>
          <p:cNvPicPr>
            <a:picLocks noChangeAspect="1" noChangeArrowheads="1"/>
          </p:cNvPicPr>
          <p:nvPr/>
        </p:nvPicPr>
        <p:blipFill>
          <a:blip r:embed="rId2" cstate="print"/>
          <a:srcRect/>
          <a:stretch>
            <a:fillRect/>
          </a:stretch>
        </p:blipFill>
        <p:spPr bwMode="auto">
          <a:xfrm>
            <a:off x="5929322" y="1773061"/>
            <a:ext cx="3571900" cy="508493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endParaRPr lang="en-US" dirty="0"/>
          </a:p>
        </p:txBody>
      </p:sp>
      <p:sp>
        <p:nvSpPr>
          <p:cNvPr id="3" name="Rectangle 2"/>
          <p:cNvSpPr/>
          <p:nvPr/>
        </p:nvSpPr>
        <p:spPr>
          <a:xfrm>
            <a:off x="428596" y="1928802"/>
            <a:ext cx="7929618" cy="2339102"/>
          </a:xfrm>
          <a:prstGeom prst="rect">
            <a:avLst/>
          </a:prstGeom>
        </p:spPr>
        <p:txBody>
          <a:bodyPr wrap="square">
            <a:spAutoFit/>
          </a:bodyPr>
          <a:lstStyle/>
          <a:p>
            <a:pPr>
              <a:buFont typeface="Arial" pitchFamily="34" charset="0"/>
              <a:buChar char="•"/>
            </a:pPr>
            <a:r>
              <a:rPr lang="nl-NL" sz="1800" dirty="0" smtClean="0">
                <a:solidFill>
                  <a:schemeClr val="tx1">
                    <a:lumMod val="60000"/>
                    <a:lumOff val="40000"/>
                  </a:schemeClr>
                </a:solidFill>
              </a:rPr>
              <a:t> </a:t>
            </a:r>
            <a:r>
              <a:rPr lang="nl-NL" sz="1600" b="0" dirty="0" smtClean="0">
                <a:solidFill>
                  <a:schemeClr val="tx1">
                    <a:lumMod val="60000"/>
                    <a:lumOff val="40000"/>
                  </a:schemeClr>
                </a:solidFill>
              </a:rPr>
              <a:t>is abstract</a:t>
            </a:r>
            <a:endParaRPr lang="nl-NL" sz="1600" b="0" dirty="0" smtClean="0"/>
          </a:p>
          <a:p>
            <a:pPr>
              <a:buFont typeface="Arial" pitchFamily="34" charset="0"/>
              <a:buChar char="•"/>
            </a:pPr>
            <a:r>
              <a:rPr lang="nl-NL" sz="1600" b="0" dirty="0" smtClean="0"/>
              <a:t> drukt logische verbanden uit </a:t>
            </a:r>
          </a:p>
          <a:p>
            <a:pPr>
              <a:buFont typeface="Arial" pitchFamily="34" charset="0"/>
              <a:buChar char="•"/>
            </a:pPr>
            <a:endParaRPr lang="nl-NL" sz="1600" b="0" dirty="0"/>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pic>
        <p:nvPicPr>
          <p:cNvPr id="32770" name="Picture 2"/>
          <p:cNvPicPr>
            <a:picLocks noChangeAspect="1" noChangeArrowheads="1"/>
          </p:cNvPicPr>
          <p:nvPr/>
        </p:nvPicPr>
        <p:blipFill>
          <a:blip r:embed="rId2" cstate="print"/>
          <a:srcRect/>
          <a:stretch>
            <a:fillRect/>
          </a:stretch>
        </p:blipFill>
        <p:spPr bwMode="auto">
          <a:xfrm>
            <a:off x="500034" y="4643446"/>
            <a:ext cx="8137484" cy="1785950"/>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0" y="1"/>
            <a:ext cx="9144000" cy="7028408"/>
          </a:xfrm>
          <a:prstGeom prst="rect">
            <a:avLst/>
          </a:prstGeom>
          <a:noFill/>
          <a:ln w="9525">
            <a:noFill/>
            <a:miter lim="800000"/>
            <a:headEnd/>
            <a:tailEnd/>
          </a:ln>
        </p:spPr>
      </p:pic>
      <p:pic>
        <p:nvPicPr>
          <p:cNvPr id="48129" name="Picture 1"/>
          <p:cNvPicPr>
            <a:picLocks noChangeAspect="1" noChangeArrowheads="1"/>
          </p:cNvPicPr>
          <p:nvPr/>
        </p:nvPicPr>
        <p:blipFill>
          <a:blip r:embed="rId4" cstate="print"/>
          <a:srcRect/>
          <a:stretch>
            <a:fillRect/>
          </a:stretch>
        </p:blipFill>
        <p:spPr bwMode="auto">
          <a:xfrm>
            <a:off x="0" y="5429240"/>
            <a:ext cx="8892950" cy="1428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endParaRPr lang="en-US" dirty="0"/>
          </a:p>
        </p:txBody>
      </p:sp>
      <p:sp>
        <p:nvSpPr>
          <p:cNvPr id="3" name="Rectangle 2"/>
          <p:cNvSpPr/>
          <p:nvPr/>
        </p:nvSpPr>
        <p:spPr>
          <a:xfrm>
            <a:off x="428596" y="1928802"/>
            <a:ext cx="7929618" cy="2339102"/>
          </a:xfrm>
          <a:prstGeom prst="rect">
            <a:avLst/>
          </a:prstGeom>
        </p:spPr>
        <p:txBody>
          <a:bodyPr wrap="square">
            <a:spAutoFit/>
          </a:bodyPr>
          <a:lstStyle/>
          <a:p>
            <a:pPr>
              <a:buFont typeface="Arial" pitchFamily="34" charset="0"/>
              <a:buChar char="•"/>
            </a:pPr>
            <a:r>
              <a:rPr lang="nl-NL" sz="1800" dirty="0" smtClean="0">
                <a:solidFill>
                  <a:schemeClr val="tx1">
                    <a:lumMod val="60000"/>
                    <a:lumOff val="40000"/>
                  </a:schemeClr>
                </a:solidFill>
              </a:rPr>
              <a:t> </a:t>
            </a:r>
            <a:r>
              <a:rPr lang="nl-NL" sz="1600" b="0" dirty="0" smtClean="0">
                <a:solidFill>
                  <a:schemeClr val="tx1">
                    <a:lumMod val="60000"/>
                    <a:lumOff val="40000"/>
                  </a:schemeClr>
                </a:solidFill>
              </a:rPr>
              <a:t>is abstract</a:t>
            </a:r>
            <a:endParaRPr lang="nl-NL" sz="1600" b="0" dirty="0" smtClean="0"/>
          </a:p>
          <a:p>
            <a:pPr>
              <a:buFont typeface="Arial" pitchFamily="34" charset="0"/>
              <a:buChar char="•"/>
            </a:pPr>
            <a:r>
              <a:rPr lang="nl-NL" sz="1600" b="0" dirty="0" smtClean="0"/>
              <a:t> drukt logische verbanden uit </a:t>
            </a:r>
          </a:p>
          <a:p>
            <a:pPr>
              <a:buFont typeface="Arial" pitchFamily="34" charset="0"/>
              <a:buChar char="•"/>
            </a:pPr>
            <a:endParaRPr lang="nl-NL" sz="1600" b="0" dirty="0"/>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pic>
        <p:nvPicPr>
          <p:cNvPr id="32770" name="Picture 2"/>
          <p:cNvPicPr>
            <a:picLocks noChangeAspect="1" noChangeArrowheads="1"/>
          </p:cNvPicPr>
          <p:nvPr/>
        </p:nvPicPr>
        <p:blipFill>
          <a:blip r:embed="rId2" cstate="print"/>
          <a:srcRect/>
          <a:stretch>
            <a:fillRect/>
          </a:stretch>
        </p:blipFill>
        <p:spPr bwMode="auto">
          <a:xfrm>
            <a:off x="428596" y="2928934"/>
            <a:ext cx="8137484" cy="17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endParaRPr lang="en-US" dirty="0"/>
          </a:p>
        </p:txBody>
      </p:sp>
      <p:sp>
        <p:nvSpPr>
          <p:cNvPr id="3" name="Rectangle 2"/>
          <p:cNvSpPr/>
          <p:nvPr/>
        </p:nvSpPr>
        <p:spPr>
          <a:xfrm>
            <a:off x="428596" y="1928802"/>
            <a:ext cx="7929618" cy="2585323"/>
          </a:xfrm>
          <a:prstGeom prst="rect">
            <a:avLst/>
          </a:prstGeom>
        </p:spPr>
        <p:txBody>
          <a:bodyPr wrap="square">
            <a:spAutoFit/>
          </a:bodyPr>
          <a:lstStyle/>
          <a:p>
            <a:pPr>
              <a:buFont typeface="Arial" pitchFamily="34" charset="0"/>
              <a:buChar char="•"/>
            </a:pPr>
            <a:r>
              <a:rPr lang="nl-NL" sz="1800" dirty="0" smtClean="0">
                <a:solidFill>
                  <a:schemeClr val="tx1">
                    <a:lumMod val="60000"/>
                    <a:lumOff val="40000"/>
                  </a:schemeClr>
                </a:solidFill>
              </a:rPr>
              <a:t> </a:t>
            </a:r>
            <a:r>
              <a:rPr lang="nl-NL" sz="1600" b="0" dirty="0" smtClean="0">
                <a:solidFill>
                  <a:schemeClr val="tx1">
                    <a:lumMod val="60000"/>
                    <a:lumOff val="40000"/>
                  </a:schemeClr>
                </a:solidFill>
              </a:rPr>
              <a:t>is abstract.</a:t>
            </a:r>
            <a:endParaRPr lang="nl-NL" sz="1600" b="0" dirty="0" smtClean="0"/>
          </a:p>
          <a:p>
            <a:pPr>
              <a:buFont typeface="Arial" pitchFamily="34" charset="0"/>
              <a:buChar char="•"/>
            </a:pPr>
            <a:r>
              <a:rPr lang="nl-NL" sz="1600" b="0" dirty="0" smtClean="0">
                <a:solidFill>
                  <a:schemeClr val="tx1">
                    <a:lumMod val="60000"/>
                    <a:lumOff val="40000"/>
                  </a:schemeClr>
                </a:solidFill>
              </a:rPr>
              <a:t> drukt logische verbanden uit</a:t>
            </a:r>
          </a:p>
          <a:p>
            <a:pPr>
              <a:buFont typeface="Arial" pitchFamily="34" charset="0"/>
              <a:buChar char="•"/>
            </a:pPr>
            <a:r>
              <a:rPr lang="nl-NL" sz="1600" b="0" dirty="0" smtClean="0">
                <a:solidFill>
                  <a:schemeClr val="tx1">
                    <a:lumMod val="60000"/>
                    <a:lumOff val="40000"/>
                  </a:schemeClr>
                </a:solidFill>
              </a:rPr>
              <a:t> </a:t>
            </a:r>
            <a:r>
              <a:rPr lang="nl-NL" sz="1600" dirty="0" smtClean="0"/>
              <a:t>bevat  verbindingen tussen observaties en theorie</a:t>
            </a:r>
          </a:p>
          <a:p>
            <a:pPr>
              <a:buFont typeface="Arial" pitchFamily="34" charset="0"/>
              <a:buChar char="•"/>
            </a:pPr>
            <a:endParaRPr lang="nl-NL" sz="1600" b="0" dirty="0"/>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
        <p:nvSpPr>
          <p:cNvPr id="5" name="TextBox 4"/>
          <p:cNvSpPr txBox="1"/>
          <p:nvPr/>
        </p:nvSpPr>
        <p:spPr>
          <a:xfrm>
            <a:off x="500034" y="3071810"/>
            <a:ext cx="8429684" cy="1323439"/>
          </a:xfrm>
          <a:prstGeom prst="rect">
            <a:avLst/>
          </a:prstGeom>
          <a:noFill/>
        </p:spPr>
        <p:txBody>
          <a:bodyPr wrap="square" rtlCol="0">
            <a:spAutoFit/>
          </a:bodyPr>
          <a:lstStyle/>
          <a:p>
            <a:endParaRPr lang="nl-NL" sz="1600" dirty="0" smtClean="0"/>
          </a:p>
          <a:p>
            <a:r>
              <a:rPr lang="nl-NL" sz="1600" dirty="0" smtClean="0"/>
              <a:t>De snelheid veranderde niet meer omdat de som van de krachten 0 N was.  </a:t>
            </a:r>
          </a:p>
          <a:p>
            <a:endParaRPr lang="nl-NL" sz="1600" dirty="0" smtClean="0"/>
          </a:p>
          <a:p>
            <a:endParaRPr lang="nl-NL" sz="1600" dirty="0" smtClean="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endParaRPr lang="en-US" dirty="0"/>
          </a:p>
        </p:txBody>
      </p:sp>
      <p:sp>
        <p:nvSpPr>
          <p:cNvPr id="3" name="Rectangle 2"/>
          <p:cNvSpPr/>
          <p:nvPr/>
        </p:nvSpPr>
        <p:spPr>
          <a:xfrm>
            <a:off x="428596" y="1928802"/>
            <a:ext cx="7929618" cy="2554545"/>
          </a:xfrm>
          <a:prstGeom prst="rect">
            <a:avLst/>
          </a:prstGeom>
        </p:spPr>
        <p:txBody>
          <a:bodyPr wrap="square">
            <a:spAutoFit/>
          </a:bodyPr>
          <a:lstStyle/>
          <a:p>
            <a:pPr>
              <a:buFont typeface="Arial" pitchFamily="34" charset="0"/>
              <a:buChar char="•"/>
            </a:pPr>
            <a:r>
              <a:rPr lang="nl-NL" sz="1600" b="0" dirty="0" smtClean="0">
                <a:solidFill>
                  <a:schemeClr val="tx1">
                    <a:lumMod val="60000"/>
                    <a:lumOff val="40000"/>
                  </a:schemeClr>
                </a:solidFill>
              </a:rPr>
              <a:t> is abstract</a:t>
            </a:r>
          </a:p>
          <a:p>
            <a:pPr>
              <a:buFont typeface="Arial" pitchFamily="34" charset="0"/>
              <a:buChar char="•"/>
            </a:pPr>
            <a:r>
              <a:rPr lang="nl-NL" sz="1600" b="0" dirty="0" smtClean="0">
                <a:solidFill>
                  <a:schemeClr val="tx1">
                    <a:lumMod val="60000"/>
                    <a:lumOff val="40000"/>
                  </a:schemeClr>
                </a:solidFill>
              </a:rPr>
              <a:t> drukt logische verbanden uit</a:t>
            </a:r>
          </a:p>
          <a:p>
            <a:pPr>
              <a:buFont typeface="Arial" pitchFamily="34" charset="0"/>
              <a:buChar char="•"/>
            </a:pPr>
            <a:r>
              <a:rPr lang="nl-NL" sz="1600" dirty="0" smtClean="0"/>
              <a:t> bevat  verbindingen tussen </a:t>
            </a:r>
            <a:r>
              <a:rPr lang="nl-NL" sz="1600" dirty="0" smtClean="0">
                <a:solidFill>
                  <a:srgbClr val="FF0000"/>
                </a:solidFill>
              </a:rPr>
              <a:t>observaties</a:t>
            </a:r>
            <a:r>
              <a:rPr lang="nl-NL" sz="1600" dirty="0" smtClean="0"/>
              <a:t> en </a:t>
            </a:r>
            <a:r>
              <a:rPr lang="nl-NL" sz="1600" dirty="0" smtClean="0">
                <a:solidFill>
                  <a:srgbClr val="00B050"/>
                </a:solidFill>
              </a:rPr>
              <a:t>theorie</a:t>
            </a:r>
            <a:r>
              <a:rPr lang="nl-NL" sz="1600" b="0" dirty="0" smtClean="0">
                <a:solidFill>
                  <a:schemeClr val="tx1">
                    <a:lumMod val="60000"/>
                    <a:lumOff val="40000"/>
                  </a:schemeClr>
                </a:solidFill>
              </a:rPr>
              <a:t>  </a:t>
            </a:r>
          </a:p>
          <a:p>
            <a:pPr>
              <a:buFont typeface="Arial" pitchFamily="34" charset="0"/>
              <a:buChar char="•"/>
            </a:pPr>
            <a:endParaRPr lang="nl-NL" sz="1600" b="0" dirty="0"/>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
        <p:nvSpPr>
          <p:cNvPr id="5" name="TextBox 4"/>
          <p:cNvSpPr txBox="1"/>
          <p:nvPr/>
        </p:nvSpPr>
        <p:spPr>
          <a:xfrm>
            <a:off x="357158" y="3071810"/>
            <a:ext cx="8286808" cy="1077218"/>
          </a:xfrm>
          <a:prstGeom prst="rect">
            <a:avLst/>
          </a:prstGeom>
          <a:noFill/>
        </p:spPr>
        <p:txBody>
          <a:bodyPr wrap="square" rtlCol="0">
            <a:spAutoFit/>
          </a:bodyPr>
          <a:lstStyle/>
          <a:p>
            <a:endParaRPr lang="nl-NL" sz="1600" dirty="0" smtClean="0"/>
          </a:p>
          <a:p>
            <a:r>
              <a:rPr lang="nl-NL" sz="1600" dirty="0" smtClean="0">
                <a:solidFill>
                  <a:srgbClr val="FF0000"/>
                </a:solidFill>
              </a:rPr>
              <a:t>De snelheid veranderde niet meer </a:t>
            </a:r>
            <a:r>
              <a:rPr lang="nl-NL" sz="1600" dirty="0" smtClean="0">
                <a:solidFill>
                  <a:srgbClr val="00B050"/>
                </a:solidFill>
              </a:rPr>
              <a:t>omdat de som van de krachten 0 N was.  </a:t>
            </a:r>
          </a:p>
          <a:p>
            <a:endParaRPr lang="nl-NL" sz="1600" dirty="0" smtClean="0"/>
          </a:p>
          <a:p>
            <a:endParaRPr lang="en-US" sz="1600" dirty="0"/>
          </a:p>
        </p:txBody>
      </p:sp>
      <p:cxnSp>
        <p:nvCxnSpPr>
          <p:cNvPr id="7" name="Straight Arrow Connector 6"/>
          <p:cNvCxnSpPr/>
          <p:nvPr/>
        </p:nvCxnSpPr>
        <p:spPr bwMode="auto">
          <a:xfrm rot="10800000" flipV="1">
            <a:off x="2214546" y="2786058"/>
            <a:ext cx="1428760" cy="428628"/>
          </a:xfrm>
          <a:prstGeom prst="straightConnector1">
            <a:avLst/>
          </a:prstGeom>
          <a:solidFill>
            <a:srgbClr val="FFE5FF"/>
          </a:solidFill>
          <a:ln w="28575" cap="flat" cmpd="sng" algn="ctr">
            <a:solidFill>
              <a:srgbClr val="800000"/>
            </a:solidFill>
            <a:prstDash val="solid"/>
            <a:round/>
            <a:headEnd type="none" w="med" len="med"/>
            <a:tailEnd type="arrow"/>
          </a:ln>
          <a:effectLst/>
        </p:spPr>
      </p:cxnSp>
      <p:cxnSp>
        <p:nvCxnSpPr>
          <p:cNvPr id="9" name="Straight Arrow Connector 8"/>
          <p:cNvCxnSpPr/>
          <p:nvPr/>
        </p:nvCxnSpPr>
        <p:spPr bwMode="auto">
          <a:xfrm rot="16200000" flipH="1">
            <a:off x="4894265" y="2894009"/>
            <a:ext cx="642942" cy="284164"/>
          </a:xfrm>
          <a:prstGeom prst="straightConnector1">
            <a:avLst/>
          </a:prstGeom>
          <a:solidFill>
            <a:srgbClr val="FFE5FF"/>
          </a:solidFill>
          <a:ln w="28575" cap="flat" cmpd="sng" algn="ctr">
            <a:solidFill>
              <a:srgbClr val="8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endParaRPr lang="en-US" dirty="0"/>
          </a:p>
        </p:txBody>
      </p:sp>
      <p:sp>
        <p:nvSpPr>
          <p:cNvPr id="3" name="Rectangle 2"/>
          <p:cNvSpPr/>
          <p:nvPr/>
        </p:nvSpPr>
        <p:spPr>
          <a:xfrm>
            <a:off x="428596" y="1928802"/>
            <a:ext cx="7929618" cy="3262432"/>
          </a:xfrm>
          <a:prstGeom prst="rect">
            <a:avLst/>
          </a:prstGeom>
        </p:spPr>
        <p:txBody>
          <a:bodyPr wrap="square">
            <a:spAutoFit/>
          </a:bodyPr>
          <a:lstStyle/>
          <a:p>
            <a:pPr>
              <a:buFont typeface="Arial" pitchFamily="34" charset="0"/>
              <a:buChar char="•"/>
            </a:pPr>
            <a:r>
              <a:rPr lang="nl-NL" sz="1800" b="0" dirty="0" smtClean="0">
                <a:solidFill>
                  <a:schemeClr val="tx1">
                    <a:lumMod val="60000"/>
                    <a:lumOff val="40000"/>
                  </a:schemeClr>
                </a:solidFill>
              </a:rPr>
              <a:t> </a:t>
            </a:r>
            <a:r>
              <a:rPr lang="nl-NL" sz="1600" b="0" dirty="0" smtClean="0">
                <a:solidFill>
                  <a:schemeClr val="tx1">
                    <a:lumMod val="60000"/>
                    <a:lumOff val="40000"/>
                  </a:schemeClr>
                </a:solidFill>
              </a:rPr>
              <a:t>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endParaRPr lang="nl-NL" sz="1600" b="0" dirty="0">
              <a:solidFill>
                <a:schemeClr val="tx1">
                  <a:lumMod val="60000"/>
                  <a:lumOff val="40000"/>
                </a:schemeClr>
              </a:solidFill>
            </a:endParaRPr>
          </a:p>
          <a:p>
            <a:pPr>
              <a:buFont typeface="Arial" pitchFamily="34" charset="0"/>
              <a:buChar char="•"/>
            </a:pPr>
            <a:r>
              <a:rPr lang="nl-NL" sz="2400" dirty="0" smtClean="0"/>
              <a:t> </a:t>
            </a:r>
            <a:r>
              <a:rPr lang="nl-NL" sz="1800" dirty="0" smtClean="0"/>
              <a:t>Is onpersoonlijk, afstandelijk </a:t>
            </a:r>
          </a:p>
          <a:p>
            <a:pPr>
              <a:buFont typeface="Arial" pitchFamily="34" charset="0"/>
              <a:buChar char="•"/>
            </a:pPr>
            <a:endParaRPr lang="nl-NL" sz="1600" b="0" dirty="0" smtClean="0"/>
          </a:p>
          <a:p>
            <a:r>
              <a:rPr lang="nl-NL" sz="2000" b="0" dirty="0" smtClean="0"/>
              <a:t>Een zweving ontstaat als 2 tonen bijna dezelfde frequentie hebben. </a:t>
            </a:r>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7929618" cy="4739759"/>
          </a:xfrm>
          <a:prstGeom prst="rect">
            <a:avLst/>
          </a:prstGeom>
        </p:spPr>
        <p:txBody>
          <a:bodyPr wrap="square">
            <a:spAutoFit/>
          </a:bodyPr>
          <a:lstStyle/>
          <a:p>
            <a:pPr>
              <a:buFont typeface="Arial" pitchFamily="34" charset="0"/>
              <a:buChar char="•"/>
            </a:pPr>
            <a:r>
              <a:rPr lang="nl-NL" sz="1800" b="0" dirty="0" smtClean="0">
                <a:solidFill>
                  <a:schemeClr val="tx1">
                    <a:lumMod val="60000"/>
                    <a:lumOff val="40000"/>
                  </a:schemeClr>
                </a:solidFill>
              </a:rPr>
              <a:t> </a:t>
            </a:r>
            <a:r>
              <a:rPr lang="nl-NL" sz="1600" b="0" dirty="0" smtClean="0">
                <a:solidFill>
                  <a:schemeClr val="tx1">
                    <a:lumMod val="60000"/>
                    <a:lumOff val="40000"/>
                  </a:schemeClr>
                </a:solidFill>
              </a:rPr>
              <a:t>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endParaRPr lang="nl-NL" sz="1600" b="0" dirty="0">
              <a:solidFill>
                <a:schemeClr val="tx1">
                  <a:lumMod val="60000"/>
                  <a:lumOff val="40000"/>
                </a:schemeClr>
              </a:solidFill>
            </a:endParaRPr>
          </a:p>
          <a:p>
            <a:pPr>
              <a:buFont typeface="Arial" pitchFamily="34" charset="0"/>
              <a:buChar char="•"/>
            </a:pPr>
            <a:r>
              <a:rPr lang="nl-NL" sz="1600" b="0" dirty="0" smtClean="0">
                <a:solidFill>
                  <a:schemeClr val="tx1">
                    <a:lumMod val="60000"/>
                    <a:lumOff val="40000"/>
                  </a:schemeClr>
                </a:solidFill>
              </a:rPr>
              <a:t> is onpersoonlijk, afstandelijk.</a:t>
            </a:r>
            <a:endParaRPr lang="nl-NL" sz="2000" dirty="0" smtClean="0">
              <a:solidFill>
                <a:schemeClr val="tx1">
                  <a:lumMod val="60000"/>
                  <a:lumOff val="40000"/>
                </a:schemeClr>
              </a:solidFill>
            </a:endParaRPr>
          </a:p>
          <a:p>
            <a:pPr>
              <a:buFont typeface="Arial" pitchFamily="34" charset="0"/>
              <a:buChar char="•"/>
            </a:pPr>
            <a:r>
              <a:rPr lang="nl-NL" sz="2000" dirty="0" smtClean="0"/>
              <a:t> </a:t>
            </a:r>
            <a:r>
              <a:rPr lang="nl-NL" sz="1800" dirty="0" smtClean="0"/>
              <a:t>bevat veel (nieuwe) vakbegrippen</a:t>
            </a:r>
          </a:p>
          <a:p>
            <a:pPr>
              <a:buFont typeface="Arial" pitchFamily="34" charset="0"/>
              <a:buChar char="•"/>
            </a:pPr>
            <a:endParaRPr lang="nl-NL" sz="1600" b="0" dirty="0" smtClean="0"/>
          </a:p>
          <a:p>
            <a:r>
              <a:rPr lang="nl-NL" sz="2000" b="0" dirty="0" smtClean="0"/>
              <a:t>Verbranding is een chemische reactie, wat betekent dat beginstoffen veranderen in reactieproducten.  Atomen, de bouwstenen van moleculen, maken een andere combinatie zodat er nieuwe moleculen ontstaan. Zo gaan de koolstofatomen in het kaarsvet samen met de zuurstofatomen uit de lucht, waardoor koolstofdioxide ontstaat.</a:t>
            </a:r>
            <a:endParaRPr lang="nl-NL" sz="2000" b="0" dirty="0"/>
          </a:p>
          <a:p>
            <a:endParaRPr lang="nl-NL" sz="1800" dirty="0" smtClean="0"/>
          </a:p>
          <a:p>
            <a:endParaRPr lang="nl-NL" sz="1800" dirty="0" smtClean="0"/>
          </a:p>
          <a:p>
            <a:endParaRPr lang="nl-NL" sz="1800" dirty="0" smtClean="0"/>
          </a:p>
          <a:p>
            <a:endParaRPr lang="nl-NL" sz="1800" dirty="0"/>
          </a:p>
          <a:p>
            <a:endParaRPr lang="nl-NL"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7929618" cy="4708981"/>
          </a:xfrm>
          <a:prstGeom prst="rect">
            <a:avLst/>
          </a:prstGeom>
        </p:spPr>
        <p:txBody>
          <a:bodyPr wrap="square">
            <a:spAutoFit/>
          </a:bodyPr>
          <a:lstStyle/>
          <a:p>
            <a:pPr>
              <a:buFont typeface="Arial" pitchFamily="34" charset="0"/>
              <a:buChar char="•"/>
            </a:pPr>
            <a:r>
              <a:rPr lang="nl-NL" sz="1600" b="0" dirty="0" smtClean="0">
                <a:solidFill>
                  <a:schemeClr val="tx1">
                    <a:lumMod val="60000"/>
                    <a:lumOff val="40000"/>
                  </a:schemeClr>
                </a:solidFill>
              </a:rPr>
              <a:t> 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p>
          <a:p>
            <a:pPr>
              <a:buFont typeface="Arial" pitchFamily="34" charset="0"/>
              <a:buChar char="•"/>
            </a:pPr>
            <a:r>
              <a:rPr lang="nl-NL" sz="1600" b="0" dirty="0" smtClean="0">
                <a:solidFill>
                  <a:schemeClr val="tx1">
                    <a:lumMod val="60000"/>
                    <a:lumOff val="40000"/>
                  </a:schemeClr>
                </a:solidFill>
              </a:rPr>
              <a:t> is onpersoonlijk, afstandelijk.</a:t>
            </a:r>
            <a:endParaRPr lang="nl-NL" sz="2000" dirty="0" smtClean="0">
              <a:solidFill>
                <a:schemeClr val="tx1">
                  <a:lumMod val="60000"/>
                  <a:lumOff val="40000"/>
                </a:schemeClr>
              </a:solidFill>
            </a:endParaRPr>
          </a:p>
          <a:p>
            <a:pPr>
              <a:buFont typeface="Arial" pitchFamily="34" charset="0"/>
              <a:buChar char="•"/>
            </a:pPr>
            <a:r>
              <a:rPr lang="nl-NL" sz="1600" b="0" dirty="0" smtClean="0"/>
              <a:t> </a:t>
            </a:r>
            <a:r>
              <a:rPr lang="nl-NL" sz="1600" dirty="0" smtClean="0"/>
              <a:t>bevat veel (nieuwe) vakbegrippen</a:t>
            </a:r>
            <a:endParaRPr lang="nl-NL" sz="2000" dirty="0" smtClean="0"/>
          </a:p>
          <a:p>
            <a:pPr>
              <a:buFont typeface="Arial" pitchFamily="34" charset="0"/>
              <a:buChar char="•"/>
            </a:pPr>
            <a:endParaRPr lang="nl-NL" sz="1600" b="0" dirty="0" smtClean="0"/>
          </a:p>
          <a:p>
            <a:r>
              <a:rPr lang="nl-NL" sz="2000" b="0" dirty="0" smtClean="0">
                <a:solidFill>
                  <a:srgbClr val="FF0000"/>
                </a:solidFill>
              </a:rPr>
              <a:t>Verbranding</a:t>
            </a:r>
            <a:r>
              <a:rPr lang="nl-NL" sz="2000" b="0" dirty="0" smtClean="0"/>
              <a:t> is een </a:t>
            </a:r>
            <a:r>
              <a:rPr lang="nl-NL" sz="2000" b="0" dirty="0" smtClean="0">
                <a:solidFill>
                  <a:srgbClr val="FF0000"/>
                </a:solidFill>
              </a:rPr>
              <a:t>chemische reactie</a:t>
            </a:r>
            <a:r>
              <a:rPr lang="nl-NL" sz="2000" b="0" dirty="0" smtClean="0"/>
              <a:t>, wat betekent dat </a:t>
            </a:r>
            <a:r>
              <a:rPr lang="nl-NL" sz="2000" b="0" dirty="0" smtClean="0">
                <a:solidFill>
                  <a:srgbClr val="FF0000"/>
                </a:solidFill>
              </a:rPr>
              <a:t>beginstoffen</a:t>
            </a:r>
            <a:r>
              <a:rPr lang="nl-NL" sz="2000" b="0" dirty="0" smtClean="0"/>
              <a:t> veranderen in andere </a:t>
            </a:r>
            <a:r>
              <a:rPr lang="nl-NL" sz="2000" b="0" dirty="0" smtClean="0">
                <a:solidFill>
                  <a:srgbClr val="FF0000"/>
                </a:solidFill>
              </a:rPr>
              <a:t>reactieproducten</a:t>
            </a:r>
            <a:r>
              <a:rPr lang="nl-NL" sz="2000" b="0" dirty="0" smtClean="0"/>
              <a:t>.  </a:t>
            </a:r>
            <a:r>
              <a:rPr lang="nl-NL" sz="2000" b="0" dirty="0" smtClean="0">
                <a:solidFill>
                  <a:srgbClr val="FF0000"/>
                </a:solidFill>
              </a:rPr>
              <a:t>Atomen</a:t>
            </a:r>
            <a:r>
              <a:rPr lang="nl-NL" sz="2000" b="0" dirty="0" smtClean="0"/>
              <a:t>, de bouwstenen van </a:t>
            </a:r>
            <a:r>
              <a:rPr lang="nl-NL" sz="2000" b="0" dirty="0" smtClean="0">
                <a:solidFill>
                  <a:srgbClr val="FF0000"/>
                </a:solidFill>
              </a:rPr>
              <a:t>moleculen</a:t>
            </a:r>
            <a:r>
              <a:rPr lang="nl-NL" sz="2000" b="0" dirty="0" smtClean="0"/>
              <a:t>, maken een andere combinatie zodat er andere </a:t>
            </a:r>
            <a:r>
              <a:rPr lang="nl-NL" sz="2000" b="0" dirty="0" smtClean="0">
                <a:solidFill>
                  <a:srgbClr val="FF0000"/>
                </a:solidFill>
              </a:rPr>
              <a:t>moleculen</a:t>
            </a:r>
            <a:r>
              <a:rPr lang="nl-NL" sz="2000" b="0" dirty="0" smtClean="0"/>
              <a:t> ontstaan. Zo gaan de </a:t>
            </a:r>
            <a:r>
              <a:rPr lang="nl-NL" sz="2000" b="0" dirty="0" smtClean="0">
                <a:solidFill>
                  <a:srgbClr val="FF0000"/>
                </a:solidFill>
              </a:rPr>
              <a:t>koolstofatomen</a:t>
            </a:r>
            <a:r>
              <a:rPr lang="nl-NL" sz="2000" b="0" dirty="0" smtClean="0"/>
              <a:t> in het kaarsvet samen met de </a:t>
            </a:r>
            <a:r>
              <a:rPr lang="nl-NL" sz="2000" b="0" dirty="0" smtClean="0">
                <a:solidFill>
                  <a:srgbClr val="FF0000"/>
                </a:solidFill>
              </a:rPr>
              <a:t>zuurstofatomen</a:t>
            </a:r>
            <a:r>
              <a:rPr lang="nl-NL" sz="2000" b="0" dirty="0" smtClean="0"/>
              <a:t> in de lucht, waardoor </a:t>
            </a:r>
            <a:r>
              <a:rPr lang="nl-NL" sz="2000" b="0" dirty="0" smtClean="0">
                <a:solidFill>
                  <a:srgbClr val="FF0000"/>
                </a:solidFill>
              </a:rPr>
              <a:t>koolstofdioxide</a:t>
            </a:r>
            <a:r>
              <a:rPr lang="nl-NL" sz="2000" b="0" dirty="0" smtClean="0"/>
              <a:t> </a:t>
            </a:r>
            <a:r>
              <a:rPr lang="nl-NL" sz="2000" b="0" dirty="0" err="1" smtClean="0"/>
              <a:t>onstaat</a:t>
            </a:r>
            <a:r>
              <a:rPr lang="nl-NL" sz="2000" b="0" dirty="0" smtClean="0"/>
              <a:t>.</a:t>
            </a:r>
            <a:endParaRPr lang="nl-NL" sz="2000" b="0" dirty="0"/>
          </a:p>
          <a:p>
            <a:endParaRPr lang="nl-NL" sz="1800" dirty="0" smtClean="0"/>
          </a:p>
          <a:p>
            <a:endParaRPr lang="nl-NL" sz="1800" dirty="0" smtClean="0"/>
          </a:p>
          <a:p>
            <a:endParaRPr lang="nl-NL" sz="1800" dirty="0" smtClean="0"/>
          </a:p>
          <a:p>
            <a:endParaRPr lang="nl-NL" sz="1800" dirty="0"/>
          </a:p>
          <a:p>
            <a:endParaRPr lang="nl-NL" b="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7929618" cy="4247317"/>
          </a:xfrm>
          <a:prstGeom prst="rect">
            <a:avLst/>
          </a:prstGeom>
        </p:spPr>
        <p:txBody>
          <a:bodyPr wrap="square">
            <a:spAutoFit/>
          </a:bodyPr>
          <a:lstStyle/>
          <a:p>
            <a:pPr>
              <a:buFont typeface="Arial" pitchFamily="34" charset="0"/>
              <a:buChar char="•"/>
            </a:pPr>
            <a:r>
              <a:rPr lang="nl-NL" sz="1800" b="0" dirty="0" smtClean="0">
                <a:solidFill>
                  <a:schemeClr val="tx1">
                    <a:lumMod val="60000"/>
                    <a:lumOff val="40000"/>
                  </a:schemeClr>
                </a:solidFill>
              </a:rPr>
              <a:t> </a:t>
            </a:r>
            <a:r>
              <a:rPr lang="nl-NL" sz="1600" b="0" dirty="0" smtClean="0">
                <a:solidFill>
                  <a:schemeClr val="tx1">
                    <a:lumMod val="60000"/>
                    <a:lumOff val="40000"/>
                  </a:schemeClr>
                </a:solidFill>
              </a:rPr>
              <a:t>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endParaRPr lang="nl-NL" sz="1600" b="0" dirty="0">
              <a:solidFill>
                <a:schemeClr val="tx1">
                  <a:lumMod val="60000"/>
                  <a:lumOff val="40000"/>
                </a:schemeClr>
              </a:solidFill>
            </a:endParaRPr>
          </a:p>
          <a:p>
            <a:pPr>
              <a:buFont typeface="Arial" pitchFamily="34" charset="0"/>
              <a:buChar char="•"/>
            </a:pPr>
            <a:r>
              <a:rPr lang="nl-NL" sz="1600" b="0" dirty="0" smtClean="0">
                <a:solidFill>
                  <a:schemeClr val="tx1">
                    <a:lumMod val="60000"/>
                    <a:lumOff val="40000"/>
                  </a:schemeClr>
                </a:solidFill>
              </a:rPr>
              <a:t> is onpersoonlijk, afstandelijk</a:t>
            </a:r>
          </a:p>
          <a:p>
            <a:pPr>
              <a:buFont typeface="Arial" pitchFamily="34" charset="0"/>
              <a:buChar char="•"/>
            </a:pPr>
            <a:r>
              <a:rPr lang="nl-NL" sz="1600" b="0" dirty="0" smtClean="0">
                <a:solidFill>
                  <a:schemeClr val="tx1">
                    <a:lumMod val="60000"/>
                    <a:lumOff val="40000"/>
                  </a:schemeClr>
                </a:solidFill>
              </a:rPr>
              <a:t> bevat veel (nieuwe) vakbegrippen </a:t>
            </a:r>
          </a:p>
          <a:p>
            <a:pPr>
              <a:buFont typeface="Arial" pitchFamily="34" charset="0"/>
              <a:buChar char="•"/>
            </a:pPr>
            <a:r>
              <a:rPr lang="nl-NL" sz="2000" dirty="0" smtClean="0"/>
              <a:t> bevat in één woord soms allerlei achterliggende processen. </a:t>
            </a:r>
          </a:p>
          <a:p>
            <a:pPr>
              <a:buFont typeface="Arial" pitchFamily="34" charset="0"/>
              <a:buChar char="•"/>
            </a:pPr>
            <a:endParaRPr lang="nl-NL" sz="1600" b="0" dirty="0" smtClean="0"/>
          </a:p>
          <a:p>
            <a:r>
              <a:rPr lang="nl-NL" sz="4000" b="0" dirty="0" smtClean="0"/>
              <a:t>		waterzuivering</a:t>
            </a:r>
          </a:p>
          <a:p>
            <a:pPr>
              <a:buFont typeface="Arial" pitchFamily="34" charset="0"/>
              <a:buChar char="•"/>
            </a:pPr>
            <a:endParaRPr lang="nl-NL" sz="1600" b="0" dirty="0"/>
          </a:p>
          <a:p>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nl-NL" dirty="0" smtClean="0"/>
              <a:t>Inleiding taal en natuurwetenschappen</a:t>
            </a:r>
          </a:p>
          <a:p>
            <a:pPr marL="514350" indent="-514350">
              <a:buFont typeface="+mj-lt"/>
              <a:buAutoNum type="arabicPeriod"/>
            </a:pPr>
            <a:r>
              <a:rPr lang="nl-NL" dirty="0" smtClean="0"/>
              <a:t>Wat een natuurkundedocent vóór de les zou kunnen bedenken....</a:t>
            </a:r>
          </a:p>
          <a:p>
            <a:pPr marL="514350" indent="-514350">
              <a:buFont typeface="+mj-lt"/>
              <a:buAutoNum type="arabicPeriod"/>
            </a:pPr>
            <a:r>
              <a:rPr lang="nl-NL" dirty="0" smtClean="0"/>
              <a:t>Wat u voor de les kan bedenken, voor een door uzelf gekozen onderwerp.</a:t>
            </a:r>
          </a:p>
          <a:p>
            <a:pPr marL="514350" indent="-514350">
              <a:buFont typeface="+mj-lt"/>
              <a:buAutoNum type="arabicPeriod"/>
            </a:pPr>
            <a:r>
              <a:rPr lang="nl-NL" dirty="0" smtClean="0"/>
              <a:t>Nabespreking</a:t>
            </a:r>
          </a:p>
        </p:txBody>
      </p:sp>
      <p:pic>
        <p:nvPicPr>
          <p:cNvPr id="4" name="Picture 2" descr="http://www.aardrijkskunde-olympiade.nl/Sponsor/logo_slo.gif"/>
          <p:cNvPicPr>
            <a:picLocks noChangeAspect="1" noChangeArrowheads="1"/>
          </p:cNvPicPr>
          <p:nvPr/>
        </p:nvPicPr>
        <p:blipFill>
          <a:blip r:embed="rId2" cstate="print"/>
          <a:srcRect/>
          <a:stretch>
            <a:fillRect/>
          </a:stretch>
        </p:blipFill>
        <p:spPr bwMode="auto">
          <a:xfrm>
            <a:off x="1907704" y="260648"/>
            <a:ext cx="5199406" cy="10801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7929618" cy="4770537"/>
          </a:xfrm>
          <a:prstGeom prst="rect">
            <a:avLst/>
          </a:prstGeom>
        </p:spPr>
        <p:txBody>
          <a:bodyPr wrap="square">
            <a:spAutoFit/>
          </a:bodyPr>
          <a:lstStyle/>
          <a:p>
            <a:pPr>
              <a:buFont typeface="Arial" pitchFamily="34" charset="0"/>
              <a:buChar char="•"/>
            </a:pPr>
            <a:r>
              <a:rPr lang="nl-NL" sz="1600" b="0" dirty="0" smtClean="0">
                <a:solidFill>
                  <a:schemeClr val="tx1">
                    <a:lumMod val="60000"/>
                    <a:lumOff val="40000"/>
                  </a:schemeClr>
                </a:solidFill>
              </a:rPr>
              <a:t> 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p>
          <a:p>
            <a:pPr>
              <a:buFont typeface="Arial" pitchFamily="34" charset="0"/>
              <a:buChar char="•"/>
            </a:pPr>
            <a:r>
              <a:rPr lang="nl-NL" sz="1600" b="0" dirty="0" smtClean="0">
                <a:solidFill>
                  <a:schemeClr val="tx1">
                    <a:lumMod val="60000"/>
                    <a:lumOff val="40000"/>
                  </a:schemeClr>
                </a:solidFill>
              </a:rPr>
              <a:t> is onpersoonlijk, afstandelijk</a:t>
            </a:r>
          </a:p>
          <a:p>
            <a:pPr>
              <a:buFont typeface="Arial" pitchFamily="34" charset="0"/>
              <a:buChar char="•"/>
            </a:pPr>
            <a:r>
              <a:rPr lang="nl-NL" sz="1600" b="0" dirty="0" smtClean="0">
                <a:solidFill>
                  <a:schemeClr val="tx1">
                    <a:lumMod val="60000"/>
                    <a:lumOff val="40000"/>
                  </a:schemeClr>
                </a:solidFill>
              </a:rPr>
              <a:t> bevat veel (nieuwe) vakbegrippen </a:t>
            </a:r>
          </a:p>
          <a:p>
            <a:pPr>
              <a:buFont typeface="Arial" pitchFamily="34" charset="0"/>
              <a:buChar char="•"/>
            </a:pPr>
            <a:r>
              <a:rPr lang="nl-NL" sz="1600" b="0" dirty="0" smtClean="0">
                <a:solidFill>
                  <a:schemeClr val="tx1">
                    <a:lumMod val="60000"/>
                    <a:lumOff val="40000"/>
                  </a:schemeClr>
                </a:solidFill>
              </a:rPr>
              <a:t> bevat in één woord soms allerlei achterliggende processen. </a:t>
            </a:r>
            <a:endParaRPr lang="nl-NL" sz="1600" b="0" dirty="0"/>
          </a:p>
          <a:p>
            <a:pPr>
              <a:buFont typeface="Arial" pitchFamily="34" charset="0"/>
              <a:buChar char="•"/>
            </a:pPr>
            <a:r>
              <a:rPr lang="nl-NL" sz="1600" b="0" dirty="0" smtClean="0"/>
              <a:t> </a:t>
            </a:r>
            <a:r>
              <a:rPr lang="nl-NL" sz="1600" dirty="0" smtClean="0"/>
              <a:t>is nauwkeurig</a:t>
            </a:r>
            <a:r>
              <a:rPr lang="nl-NL" sz="1800" dirty="0" smtClean="0"/>
              <a:t>: </a:t>
            </a:r>
            <a:r>
              <a:rPr lang="nl-NL" sz="1600" dirty="0" smtClean="0"/>
              <a:t>De woorden hebben een vastomlijnde betekenis binnen een bepaalde context.  </a:t>
            </a:r>
          </a:p>
          <a:p>
            <a:endParaRPr lang="nl-NL" sz="1800" dirty="0" smtClean="0"/>
          </a:p>
          <a:p>
            <a:r>
              <a:rPr lang="nl-NL" sz="2400" b="0" dirty="0" smtClean="0"/>
              <a:t>“</a:t>
            </a:r>
            <a:r>
              <a:rPr lang="nl-NL" sz="1800" b="0" dirty="0" smtClean="0"/>
              <a:t>De oplossing is </a:t>
            </a:r>
            <a:r>
              <a:rPr lang="nl-NL" sz="1800" b="0" dirty="0" err="1" smtClean="0"/>
              <a:t>pH</a:t>
            </a:r>
            <a:r>
              <a:rPr lang="nl-NL" sz="1800" b="0" dirty="0" smtClean="0"/>
              <a:t> </a:t>
            </a:r>
            <a:r>
              <a:rPr lang="nl-NL" sz="1800" b="0" dirty="0" smtClean="0">
                <a:solidFill>
                  <a:srgbClr val="FF0000"/>
                </a:solidFill>
              </a:rPr>
              <a:t>neutraal</a:t>
            </a:r>
            <a:r>
              <a:rPr lang="nl-NL" sz="1800" b="0" dirty="0" smtClean="0"/>
              <a:t>” ; ontleden/scheiden ; reactie</a:t>
            </a:r>
            <a:endParaRPr lang="nl-NL" sz="1600" b="0" dirty="0" smtClean="0"/>
          </a:p>
          <a:p>
            <a:endParaRPr lang="nl-NL" sz="1600" b="0" dirty="0" smtClean="0"/>
          </a:p>
          <a:p>
            <a:r>
              <a:rPr lang="nl-NL" sz="1600" b="0" dirty="0" smtClean="0"/>
              <a:t>		</a:t>
            </a:r>
            <a:endParaRPr lang="nl-NL" sz="2800" b="0" dirty="0" smtClean="0"/>
          </a:p>
          <a:p>
            <a:pPr>
              <a:buFont typeface="Arial" pitchFamily="34" charset="0"/>
              <a:buChar char="•"/>
            </a:pPr>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7929618" cy="5293757"/>
          </a:xfrm>
          <a:prstGeom prst="rect">
            <a:avLst/>
          </a:prstGeom>
        </p:spPr>
        <p:txBody>
          <a:bodyPr wrap="square">
            <a:spAutoFit/>
          </a:bodyPr>
          <a:lstStyle/>
          <a:p>
            <a:pPr>
              <a:buFont typeface="Arial" pitchFamily="34" charset="0"/>
              <a:buChar char="•"/>
            </a:pPr>
            <a:r>
              <a:rPr lang="nl-NL" sz="1800" b="0" dirty="0" smtClean="0">
                <a:solidFill>
                  <a:schemeClr val="tx1">
                    <a:lumMod val="60000"/>
                    <a:lumOff val="40000"/>
                  </a:schemeClr>
                </a:solidFill>
              </a:rPr>
              <a:t> </a:t>
            </a:r>
            <a:r>
              <a:rPr lang="nl-NL" sz="1600" b="0" dirty="0" smtClean="0">
                <a:solidFill>
                  <a:schemeClr val="tx1">
                    <a:lumMod val="60000"/>
                    <a:lumOff val="40000"/>
                  </a:schemeClr>
                </a:solidFill>
              </a:rPr>
              <a:t>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p>
          <a:p>
            <a:pPr>
              <a:buFont typeface="Arial" pitchFamily="34" charset="0"/>
              <a:buChar char="•"/>
            </a:pPr>
            <a:r>
              <a:rPr lang="nl-NL" sz="1600" b="0" dirty="0" smtClean="0">
                <a:solidFill>
                  <a:schemeClr val="tx1">
                    <a:lumMod val="60000"/>
                    <a:lumOff val="40000"/>
                  </a:schemeClr>
                </a:solidFill>
              </a:rPr>
              <a:t> is onpersoonlijk, afstandelijk</a:t>
            </a:r>
          </a:p>
          <a:p>
            <a:pPr>
              <a:buFont typeface="Arial" pitchFamily="34" charset="0"/>
              <a:buChar char="•"/>
            </a:pPr>
            <a:r>
              <a:rPr lang="nl-NL" sz="1600" b="0" dirty="0" smtClean="0">
                <a:solidFill>
                  <a:schemeClr val="tx1">
                    <a:lumMod val="60000"/>
                    <a:lumOff val="40000"/>
                  </a:schemeClr>
                </a:solidFill>
              </a:rPr>
              <a:t> bevat veel (nieuwe) vakbegrippen </a:t>
            </a:r>
          </a:p>
          <a:p>
            <a:pPr>
              <a:buFont typeface="Arial" pitchFamily="34" charset="0"/>
              <a:buChar char="•"/>
            </a:pPr>
            <a:r>
              <a:rPr lang="nl-NL" sz="1600" b="0" dirty="0" smtClean="0">
                <a:solidFill>
                  <a:schemeClr val="tx1">
                    <a:lumMod val="60000"/>
                    <a:lumOff val="40000"/>
                  </a:schemeClr>
                </a:solidFill>
              </a:rPr>
              <a:t> bevat in één woord soms allerlei achterliggende processen. </a:t>
            </a:r>
            <a:endParaRPr lang="nl-NL" sz="1600" b="0" dirty="0" smtClean="0"/>
          </a:p>
          <a:p>
            <a:pPr>
              <a:buFont typeface="Arial" pitchFamily="34" charset="0"/>
              <a:buChar char="•"/>
            </a:pPr>
            <a:r>
              <a:rPr lang="nl-NL" sz="2000" dirty="0" smtClean="0"/>
              <a:t> </a:t>
            </a:r>
            <a:r>
              <a:rPr lang="nl-NL" sz="1600" dirty="0" smtClean="0"/>
              <a:t>is nauwkeurig: </a:t>
            </a:r>
            <a:r>
              <a:rPr lang="nl-NL" sz="1600" dirty="0" smtClean="0">
                <a:solidFill>
                  <a:schemeClr val="tx1">
                    <a:lumMod val="60000"/>
                    <a:lumOff val="40000"/>
                  </a:schemeClr>
                </a:solidFill>
              </a:rPr>
              <a:t>	</a:t>
            </a:r>
          </a:p>
          <a:p>
            <a:endParaRPr lang="nl-NL" sz="1600" dirty="0" smtClean="0"/>
          </a:p>
          <a:p>
            <a:r>
              <a:rPr lang="nl-NL" sz="1600" dirty="0" smtClean="0"/>
              <a:t>De woorden hebben een vastomlijnde betekenis binnen een bepaalde context. </a:t>
            </a:r>
          </a:p>
          <a:p>
            <a:r>
              <a:rPr lang="nl-NL" sz="1600" dirty="0" smtClean="0"/>
              <a:t>De zinnen worden gemaakt met vaste woordcombinaties.</a:t>
            </a:r>
          </a:p>
          <a:p>
            <a:endParaRPr lang="nl-NL" sz="1600" dirty="0" smtClean="0"/>
          </a:p>
          <a:p>
            <a:pPr algn="ctr"/>
            <a:r>
              <a:rPr lang="nl-NL" sz="2800" b="0" dirty="0" smtClean="0"/>
              <a:t>“Er wordt een kracht uitgeoefend” </a:t>
            </a:r>
          </a:p>
          <a:p>
            <a:endParaRPr lang="nl-NL" sz="1600" b="0" dirty="0" smtClean="0"/>
          </a:p>
          <a:p>
            <a:r>
              <a:rPr lang="nl-NL" sz="1600" b="0" dirty="0" smtClean="0"/>
              <a:t>		</a:t>
            </a:r>
            <a:endParaRPr lang="nl-NL" sz="2800" b="0" dirty="0" smtClean="0"/>
          </a:p>
          <a:p>
            <a:pPr>
              <a:buFont typeface="Arial" pitchFamily="34" charset="0"/>
              <a:buChar char="•"/>
            </a:pPr>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648512"/>
          </a:xfrm>
        </p:spPr>
        <p:txBody>
          <a:bodyPr>
            <a:normAutofit fontScale="90000"/>
          </a:bodyPr>
          <a:lstStyle/>
          <a:p>
            <a:r>
              <a:rPr lang="nl-NL" dirty="0" err="1" smtClean="0"/>
              <a:t>Nask-taal</a:t>
            </a:r>
            <a:r>
              <a:rPr lang="nl-NL" dirty="0" smtClean="0"/>
              <a:t> </a:t>
            </a:r>
            <a:endParaRPr lang="en-US" dirty="0"/>
          </a:p>
        </p:txBody>
      </p:sp>
      <p:sp>
        <p:nvSpPr>
          <p:cNvPr id="3" name="Rectangle 2"/>
          <p:cNvSpPr/>
          <p:nvPr/>
        </p:nvSpPr>
        <p:spPr>
          <a:xfrm>
            <a:off x="428596" y="1928802"/>
            <a:ext cx="7929618" cy="4924425"/>
          </a:xfrm>
          <a:prstGeom prst="rect">
            <a:avLst/>
          </a:prstGeom>
        </p:spPr>
        <p:txBody>
          <a:bodyPr wrap="square">
            <a:spAutoFit/>
          </a:bodyPr>
          <a:lstStyle/>
          <a:p>
            <a:pPr>
              <a:buFont typeface="Arial" pitchFamily="34" charset="0"/>
              <a:buChar char="•"/>
            </a:pPr>
            <a:r>
              <a:rPr lang="nl-NL" sz="1800" b="0" dirty="0" smtClean="0">
                <a:solidFill>
                  <a:schemeClr val="tx1">
                    <a:lumMod val="60000"/>
                    <a:lumOff val="40000"/>
                  </a:schemeClr>
                </a:solidFill>
              </a:rPr>
              <a:t> </a:t>
            </a:r>
            <a:r>
              <a:rPr lang="nl-NL" sz="1600" b="0" dirty="0" smtClean="0">
                <a:solidFill>
                  <a:schemeClr val="tx1">
                    <a:lumMod val="60000"/>
                    <a:lumOff val="40000"/>
                  </a:schemeClr>
                </a:solidFill>
              </a:rPr>
              <a:t>is abstract</a:t>
            </a:r>
          </a:p>
          <a:p>
            <a:pPr>
              <a:buFont typeface="Arial" pitchFamily="34" charset="0"/>
              <a:buChar char="•"/>
            </a:pPr>
            <a:r>
              <a:rPr lang="nl-NL" sz="1600" b="0" dirty="0" smtClean="0">
                <a:solidFill>
                  <a:schemeClr val="tx1">
                    <a:lumMod val="60000"/>
                    <a:lumOff val="40000"/>
                  </a:schemeClr>
                </a:solidFill>
              </a:rPr>
              <a:t> drukt logische verbanden uit </a:t>
            </a:r>
          </a:p>
          <a:p>
            <a:pPr>
              <a:buFont typeface="Arial" pitchFamily="34" charset="0"/>
              <a:buChar char="•"/>
            </a:pPr>
            <a:r>
              <a:rPr lang="nl-NL" sz="1600" b="0" dirty="0" smtClean="0">
                <a:solidFill>
                  <a:schemeClr val="tx1">
                    <a:lumMod val="60000"/>
                    <a:lumOff val="40000"/>
                  </a:schemeClr>
                </a:solidFill>
              </a:rPr>
              <a:t> bevat  verbindingen tussen observaties en theorie.</a:t>
            </a:r>
          </a:p>
          <a:p>
            <a:pPr>
              <a:buFont typeface="Arial" pitchFamily="34" charset="0"/>
              <a:buChar char="•"/>
            </a:pPr>
            <a:r>
              <a:rPr lang="nl-NL" sz="1600" b="0" dirty="0" smtClean="0">
                <a:solidFill>
                  <a:schemeClr val="tx1">
                    <a:lumMod val="60000"/>
                    <a:lumOff val="40000"/>
                  </a:schemeClr>
                </a:solidFill>
              </a:rPr>
              <a:t> is onpersoonlijk, afstandelijk</a:t>
            </a:r>
          </a:p>
          <a:p>
            <a:pPr>
              <a:buFont typeface="Arial" pitchFamily="34" charset="0"/>
              <a:buChar char="•"/>
            </a:pPr>
            <a:r>
              <a:rPr lang="nl-NL" sz="1600" b="0" dirty="0" smtClean="0">
                <a:solidFill>
                  <a:schemeClr val="tx1">
                    <a:lumMod val="60000"/>
                    <a:lumOff val="40000"/>
                  </a:schemeClr>
                </a:solidFill>
              </a:rPr>
              <a:t> bevat veel (nieuwe) vakbegrippen </a:t>
            </a:r>
          </a:p>
          <a:p>
            <a:pPr>
              <a:buFont typeface="Arial" pitchFamily="34" charset="0"/>
              <a:buChar char="•"/>
            </a:pPr>
            <a:r>
              <a:rPr lang="nl-NL" sz="1600" b="0" dirty="0" smtClean="0">
                <a:solidFill>
                  <a:schemeClr val="tx1">
                    <a:lumMod val="60000"/>
                    <a:lumOff val="40000"/>
                  </a:schemeClr>
                </a:solidFill>
              </a:rPr>
              <a:t> bevat in één woord soms allerlei achterliggende processen. </a:t>
            </a:r>
            <a:endParaRPr lang="nl-NL" sz="1600" b="0" dirty="0">
              <a:solidFill>
                <a:schemeClr val="tx1">
                  <a:lumMod val="60000"/>
                  <a:lumOff val="40000"/>
                </a:schemeClr>
              </a:solidFill>
            </a:endParaRPr>
          </a:p>
          <a:p>
            <a:pPr>
              <a:buFont typeface="Arial" pitchFamily="34" charset="0"/>
              <a:buChar char="•"/>
            </a:pPr>
            <a:r>
              <a:rPr lang="nl-NL" sz="1600" b="0" dirty="0" smtClean="0">
                <a:solidFill>
                  <a:schemeClr val="tx1">
                    <a:lumMod val="60000"/>
                    <a:lumOff val="40000"/>
                  </a:schemeClr>
                </a:solidFill>
              </a:rPr>
              <a:t> </a:t>
            </a:r>
            <a:r>
              <a:rPr lang="nl-NL" sz="1600" dirty="0" smtClean="0"/>
              <a:t>is nauwkeurig: </a:t>
            </a:r>
          </a:p>
          <a:p>
            <a:endParaRPr lang="nl-NL" sz="1600" dirty="0" smtClean="0"/>
          </a:p>
          <a:p>
            <a:r>
              <a:rPr lang="nl-NL" sz="1600" dirty="0" smtClean="0">
                <a:solidFill>
                  <a:schemeClr val="tx1">
                    <a:lumMod val="60000"/>
                    <a:lumOff val="40000"/>
                  </a:schemeClr>
                </a:solidFill>
              </a:rPr>
              <a:t>De </a:t>
            </a:r>
            <a:r>
              <a:rPr lang="nl-NL" sz="1600" dirty="0" smtClean="0"/>
              <a:t>woorden</a:t>
            </a:r>
            <a:r>
              <a:rPr lang="nl-NL" sz="1600" dirty="0" smtClean="0">
                <a:solidFill>
                  <a:schemeClr val="tx1">
                    <a:lumMod val="60000"/>
                    <a:lumOff val="40000"/>
                  </a:schemeClr>
                </a:solidFill>
              </a:rPr>
              <a:t> hebben voor ingewijden een vastomlijnde betekenis.  </a:t>
            </a:r>
          </a:p>
          <a:p>
            <a:r>
              <a:rPr lang="nl-NL" sz="1600" dirty="0" smtClean="0">
                <a:solidFill>
                  <a:schemeClr val="tx1">
                    <a:lumMod val="60000"/>
                    <a:lumOff val="40000"/>
                  </a:schemeClr>
                </a:solidFill>
              </a:rPr>
              <a:t>De </a:t>
            </a:r>
            <a:r>
              <a:rPr lang="nl-NL" sz="1600" dirty="0" smtClean="0"/>
              <a:t>zinnen</a:t>
            </a:r>
            <a:r>
              <a:rPr lang="nl-NL" sz="1600" dirty="0" smtClean="0">
                <a:solidFill>
                  <a:schemeClr val="tx1">
                    <a:lumMod val="60000"/>
                    <a:lumOff val="40000"/>
                  </a:schemeClr>
                </a:solidFill>
              </a:rPr>
              <a:t> worden gemaakt met vaste woordcombinaties. </a:t>
            </a:r>
          </a:p>
          <a:p>
            <a:r>
              <a:rPr lang="nl-NL" sz="1600" dirty="0" smtClean="0"/>
              <a:t>De tekstopbouw is gestandaardiseerd en bevat allerlei (verborgen) afspraken.</a:t>
            </a:r>
          </a:p>
          <a:p>
            <a:endParaRPr lang="nl-NL" sz="1600" b="0" dirty="0" smtClean="0"/>
          </a:p>
          <a:p>
            <a:r>
              <a:rPr lang="nl-NL" sz="1600" b="0" dirty="0" smtClean="0"/>
              <a:t>		</a:t>
            </a:r>
          </a:p>
          <a:p>
            <a:pPr>
              <a:buFont typeface="Arial" pitchFamily="34" charset="0"/>
              <a:buChar char="•"/>
            </a:pPr>
            <a:endParaRPr lang="nl-NL" sz="1600" b="0" dirty="0"/>
          </a:p>
          <a:p>
            <a:endParaRPr lang="nl-NL" sz="1800" dirty="0" smtClean="0"/>
          </a:p>
          <a:p>
            <a:endParaRPr lang="nl-NL" sz="1800" dirty="0" smtClean="0"/>
          </a:p>
          <a:p>
            <a:endParaRPr lang="nl-NL" sz="1800" dirty="0" smtClean="0"/>
          </a:p>
          <a:p>
            <a:endParaRPr lang="nl-NL" sz="1800" dirty="0"/>
          </a:p>
          <a:p>
            <a:endParaRPr lang="nl-NL" b="0" dirty="0"/>
          </a:p>
        </p:txBody>
      </p:sp>
      <p:sp>
        <p:nvSpPr>
          <p:cNvPr id="4" name="TextBox 3"/>
          <p:cNvSpPr txBox="1"/>
          <p:nvPr/>
        </p:nvSpPr>
        <p:spPr>
          <a:xfrm rot="20990267">
            <a:off x="2197260" y="5357298"/>
            <a:ext cx="4125132" cy="646331"/>
          </a:xfrm>
          <a:prstGeom prst="rect">
            <a:avLst/>
          </a:prstGeom>
          <a:noFill/>
        </p:spPr>
        <p:txBody>
          <a:bodyPr wrap="square" rtlCol="0">
            <a:spAutoFit/>
          </a:bodyPr>
          <a:lstStyle/>
          <a:p>
            <a:r>
              <a:rPr lang="nl-NL" sz="1800" dirty="0" smtClean="0"/>
              <a:t>Verslag van open onderzoek, gericht aan vakgenoten</a:t>
            </a:r>
            <a:endParaRPr lang="en-US" sz="1800" dirty="0"/>
          </a:p>
        </p:txBody>
      </p:sp>
      <p:sp>
        <p:nvSpPr>
          <p:cNvPr id="5" name="TextBox 4"/>
          <p:cNvSpPr txBox="1"/>
          <p:nvPr/>
        </p:nvSpPr>
        <p:spPr>
          <a:xfrm rot="1059911">
            <a:off x="4373478" y="5531470"/>
            <a:ext cx="2088232" cy="369332"/>
          </a:xfrm>
          <a:prstGeom prst="rect">
            <a:avLst/>
          </a:prstGeom>
          <a:noFill/>
        </p:spPr>
        <p:txBody>
          <a:bodyPr wrap="square" rtlCol="0">
            <a:spAutoFit/>
          </a:bodyPr>
          <a:lstStyle/>
          <a:p>
            <a:endParaRPr lang="en-US" sz="1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834" y="357166"/>
            <a:ext cx="7958166" cy="956288"/>
          </a:xfrm>
        </p:spPr>
        <p:txBody>
          <a:bodyPr/>
          <a:lstStyle/>
          <a:p>
            <a:r>
              <a:rPr lang="nl-NL" sz="2800" dirty="0" err="1" smtClean="0"/>
              <a:t>Nask-taal</a:t>
            </a:r>
            <a:r>
              <a:rPr lang="nl-NL" sz="2800" dirty="0" smtClean="0"/>
              <a:t> maakt gebruik van figuren, schema’s en symbolen  </a:t>
            </a:r>
            <a:endParaRPr lang="en-US" sz="2800" dirty="0"/>
          </a:p>
        </p:txBody>
      </p:sp>
      <p:sp>
        <p:nvSpPr>
          <p:cNvPr id="3" name="Rectangle 2"/>
          <p:cNvSpPr/>
          <p:nvPr/>
        </p:nvSpPr>
        <p:spPr>
          <a:xfrm>
            <a:off x="428596" y="2143116"/>
            <a:ext cx="7572428" cy="492443"/>
          </a:xfrm>
          <a:prstGeom prst="rect">
            <a:avLst/>
          </a:prstGeom>
        </p:spPr>
        <p:txBody>
          <a:bodyPr wrap="square">
            <a:spAutoFit/>
          </a:bodyPr>
          <a:lstStyle/>
          <a:p>
            <a:endParaRPr lang="nl-NL" sz="1800" b="0" dirty="0" smtClean="0"/>
          </a:p>
          <a:p>
            <a:endParaRPr lang="nl-NL" b="0" dirty="0"/>
          </a:p>
        </p:txBody>
      </p:sp>
      <p:sp>
        <p:nvSpPr>
          <p:cNvPr id="4" name="Oval 3"/>
          <p:cNvSpPr/>
          <p:nvPr/>
        </p:nvSpPr>
        <p:spPr>
          <a:xfrm>
            <a:off x="323850" y="2276475"/>
            <a:ext cx="576263" cy="5762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H</a:t>
            </a:r>
            <a:r>
              <a:rPr lang="nl-NL" dirty="0">
                <a:solidFill>
                  <a:schemeClr val="tx1"/>
                </a:solidFill>
              </a:rPr>
              <a:t>H</a:t>
            </a:r>
            <a:endParaRPr lang="en-US" dirty="0"/>
          </a:p>
        </p:txBody>
      </p:sp>
      <p:sp>
        <p:nvSpPr>
          <p:cNvPr id="5" name="Oval 4"/>
          <p:cNvSpPr/>
          <p:nvPr/>
        </p:nvSpPr>
        <p:spPr>
          <a:xfrm>
            <a:off x="1214414" y="2357430"/>
            <a:ext cx="576263" cy="5762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H</a:t>
            </a:r>
            <a:r>
              <a:rPr lang="nl-NL" dirty="0">
                <a:solidFill>
                  <a:schemeClr val="tx1"/>
                </a:solidFill>
              </a:rPr>
              <a:t>H</a:t>
            </a:r>
            <a:endParaRPr lang="en-US" dirty="0"/>
          </a:p>
        </p:txBody>
      </p:sp>
      <p:sp>
        <p:nvSpPr>
          <p:cNvPr id="6" name="Oval 5"/>
          <p:cNvSpPr/>
          <p:nvPr/>
        </p:nvSpPr>
        <p:spPr>
          <a:xfrm>
            <a:off x="539750" y="2708275"/>
            <a:ext cx="936625" cy="9366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dirty="0"/>
              <a:t>O</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2500298" y="1857364"/>
            <a:ext cx="1873250" cy="1652588"/>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5429256" y="2071678"/>
            <a:ext cx="923925" cy="857250"/>
          </a:xfrm>
          <a:prstGeom prst="rect">
            <a:avLst/>
          </a:prstGeom>
          <a:noFill/>
          <a:ln w="9525">
            <a:noFill/>
            <a:miter lim="800000"/>
            <a:headEnd/>
            <a:tailEnd/>
          </a:ln>
        </p:spPr>
      </p:pic>
      <p:sp>
        <p:nvSpPr>
          <p:cNvPr id="9" name="TextBox 6"/>
          <p:cNvSpPr txBox="1">
            <a:spLocks noChangeArrowheads="1"/>
          </p:cNvSpPr>
          <p:nvPr/>
        </p:nvSpPr>
        <p:spPr bwMode="auto">
          <a:xfrm>
            <a:off x="5143504" y="3214686"/>
            <a:ext cx="1655762" cy="461962"/>
          </a:xfrm>
          <a:prstGeom prst="rect">
            <a:avLst/>
          </a:prstGeom>
          <a:noFill/>
          <a:ln w="9525">
            <a:noFill/>
            <a:miter lim="800000"/>
            <a:headEnd/>
            <a:tailEnd/>
          </a:ln>
        </p:spPr>
        <p:txBody>
          <a:bodyPr>
            <a:spAutoFit/>
          </a:bodyPr>
          <a:lstStyle/>
          <a:p>
            <a:r>
              <a:rPr lang="nl-NL" sz="2400" dirty="0"/>
              <a:t>spanning</a:t>
            </a:r>
            <a:endParaRPr lang="en-US" sz="2400" dirty="0"/>
          </a:p>
        </p:txBody>
      </p:sp>
      <p:pic>
        <p:nvPicPr>
          <p:cNvPr id="10" name="Picture 6"/>
          <p:cNvPicPr>
            <a:picLocks noChangeAspect="1" noChangeArrowheads="1"/>
          </p:cNvPicPr>
          <p:nvPr/>
        </p:nvPicPr>
        <p:blipFill>
          <a:blip r:embed="rId5" cstate="print"/>
          <a:srcRect/>
          <a:stretch>
            <a:fillRect/>
          </a:stretch>
        </p:blipFill>
        <p:spPr bwMode="auto">
          <a:xfrm>
            <a:off x="4071934" y="5072074"/>
            <a:ext cx="1800225" cy="1371600"/>
          </a:xfrm>
          <a:prstGeom prst="rect">
            <a:avLst/>
          </a:prstGeom>
          <a:noFill/>
          <a:ln w="9525">
            <a:noFill/>
            <a:miter lim="800000"/>
            <a:headEnd/>
            <a:tailEnd/>
          </a:ln>
        </p:spPr>
      </p:pic>
      <p:pic>
        <p:nvPicPr>
          <p:cNvPr id="40962" name="Picture 2" descr="http://proto.thinkquest.nl/~llb082/nl/pagina/images1/Image30.gif"/>
          <p:cNvPicPr>
            <a:picLocks noChangeAspect="1" noChangeArrowheads="1"/>
          </p:cNvPicPr>
          <p:nvPr/>
        </p:nvPicPr>
        <p:blipFill>
          <a:blip r:embed="rId6" cstate="print"/>
          <a:srcRect/>
          <a:stretch>
            <a:fillRect/>
          </a:stretch>
        </p:blipFill>
        <p:spPr bwMode="auto">
          <a:xfrm>
            <a:off x="7858148" y="4429132"/>
            <a:ext cx="892403" cy="1657321"/>
          </a:xfrm>
          <a:prstGeom prst="rect">
            <a:avLst/>
          </a:prstGeom>
          <a:noFill/>
        </p:spPr>
      </p:pic>
      <p:pic>
        <p:nvPicPr>
          <p:cNvPr id="40964" name="Picture 4" descr="http://infowub.files.wordpress.com/2010/02/gloeilamp.jpg"/>
          <p:cNvPicPr>
            <a:picLocks noChangeAspect="1" noChangeArrowheads="1"/>
          </p:cNvPicPr>
          <p:nvPr/>
        </p:nvPicPr>
        <p:blipFill>
          <a:blip r:embed="rId7" cstate="print"/>
          <a:srcRect/>
          <a:stretch>
            <a:fillRect/>
          </a:stretch>
        </p:blipFill>
        <p:spPr bwMode="auto">
          <a:xfrm>
            <a:off x="6429388" y="2071678"/>
            <a:ext cx="803678" cy="1071570"/>
          </a:xfrm>
          <a:prstGeom prst="rect">
            <a:avLst/>
          </a:prstGeom>
          <a:noFill/>
        </p:spPr>
      </p:pic>
      <p:sp>
        <p:nvSpPr>
          <p:cNvPr id="13" name="TextBox 12"/>
          <p:cNvSpPr txBox="1"/>
          <p:nvPr/>
        </p:nvSpPr>
        <p:spPr>
          <a:xfrm>
            <a:off x="7072330" y="3143248"/>
            <a:ext cx="1785950" cy="523220"/>
          </a:xfrm>
          <a:prstGeom prst="rect">
            <a:avLst/>
          </a:prstGeom>
          <a:noFill/>
        </p:spPr>
        <p:txBody>
          <a:bodyPr wrap="square" rtlCol="0">
            <a:spAutoFit/>
          </a:bodyPr>
          <a:lstStyle/>
          <a:p>
            <a:r>
              <a:rPr lang="nl-NL" sz="2800" dirty="0" smtClean="0"/>
              <a:t>U = I x R</a:t>
            </a:r>
            <a:endParaRPr lang="en-US" sz="2800" dirty="0"/>
          </a:p>
        </p:txBody>
      </p:sp>
      <p:pic>
        <p:nvPicPr>
          <p:cNvPr id="40966" name="Picture 6" descr="http://upload.wikimedia.org/wikipedia/commons/thumb/2/26/Trafo_schema.svg/300px-Trafo_schema.svg.png"/>
          <p:cNvPicPr>
            <a:picLocks noChangeAspect="1" noChangeArrowheads="1"/>
          </p:cNvPicPr>
          <p:nvPr/>
        </p:nvPicPr>
        <p:blipFill>
          <a:blip r:embed="rId8" cstate="print"/>
          <a:srcRect/>
          <a:stretch>
            <a:fillRect/>
          </a:stretch>
        </p:blipFill>
        <p:spPr bwMode="auto">
          <a:xfrm>
            <a:off x="5715008" y="5286388"/>
            <a:ext cx="1474074" cy="1031852"/>
          </a:xfrm>
          <a:prstGeom prst="rect">
            <a:avLst/>
          </a:prstGeom>
          <a:noFill/>
        </p:spPr>
      </p:pic>
      <p:pic>
        <p:nvPicPr>
          <p:cNvPr id="40968" name="Picture 8" descr="http://www.kennislink.nl/upload/113832_962_1088686638115-Trafo.jpg"/>
          <p:cNvPicPr>
            <a:picLocks noChangeAspect="1" noChangeArrowheads="1"/>
          </p:cNvPicPr>
          <p:nvPr/>
        </p:nvPicPr>
        <p:blipFill>
          <a:blip r:embed="rId9" cstate="print"/>
          <a:srcRect/>
          <a:stretch>
            <a:fillRect/>
          </a:stretch>
        </p:blipFill>
        <p:spPr bwMode="auto">
          <a:xfrm>
            <a:off x="2285984" y="5214950"/>
            <a:ext cx="1500198" cy="1152991"/>
          </a:xfrm>
          <a:prstGeom prst="rect">
            <a:avLst/>
          </a:prstGeom>
          <a:noFill/>
        </p:spPr>
      </p:pic>
      <p:pic>
        <p:nvPicPr>
          <p:cNvPr id="40970" name="Picture 10" descr="http://www.helden.nl/plaat.php?fileid=1319"/>
          <p:cNvPicPr>
            <a:picLocks noChangeAspect="1" noChangeArrowheads="1"/>
          </p:cNvPicPr>
          <p:nvPr/>
        </p:nvPicPr>
        <p:blipFill>
          <a:blip r:embed="rId10" cstate="print"/>
          <a:srcRect/>
          <a:stretch>
            <a:fillRect/>
          </a:stretch>
        </p:blipFill>
        <p:spPr bwMode="auto">
          <a:xfrm>
            <a:off x="214282" y="4929198"/>
            <a:ext cx="1756158" cy="1404927"/>
          </a:xfrm>
          <a:prstGeom prst="rect">
            <a:avLst/>
          </a:prstGeom>
          <a:noFill/>
        </p:spPr>
      </p:pic>
      <p:sp>
        <p:nvSpPr>
          <p:cNvPr id="17" name="TextBox 16"/>
          <p:cNvSpPr txBox="1"/>
          <p:nvPr/>
        </p:nvSpPr>
        <p:spPr>
          <a:xfrm>
            <a:off x="214282" y="3929066"/>
            <a:ext cx="1714512" cy="523220"/>
          </a:xfrm>
          <a:prstGeom prst="rect">
            <a:avLst/>
          </a:prstGeom>
          <a:noFill/>
        </p:spPr>
        <p:txBody>
          <a:bodyPr wrap="square" rtlCol="0">
            <a:spAutoFit/>
          </a:bodyPr>
          <a:lstStyle/>
          <a:p>
            <a:r>
              <a:rPr lang="nl-NL" sz="2800" dirty="0" smtClean="0"/>
              <a:t>H</a:t>
            </a:r>
            <a:r>
              <a:rPr lang="nl-NL" sz="2800" baseline="-25000" dirty="0" smtClean="0"/>
              <a:t>2</a:t>
            </a:r>
            <a:r>
              <a:rPr lang="nl-NL" sz="2800" dirty="0" smtClean="0"/>
              <a:t>O</a:t>
            </a:r>
            <a:r>
              <a:rPr lang="nl-NL" sz="2800" baseline="-25000" dirty="0" smtClean="0"/>
              <a:t>(l)</a:t>
            </a:r>
            <a:endParaRPr lang="en-US" sz="2800" baseline="-25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Natuurwetenschappelijke taal</a:t>
            </a:r>
            <a:endParaRPr lang="en-US"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r>
              <a:rPr lang="nl-NL" dirty="0" smtClean="0"/>
              <a:t> is abstract</a:t>
            </a:r>
          </a:p>
          <a:p>
            <a:r>
              <a:rPr lang="nl-NL" dirty="0" smtClean="0"/>
              <a:t> drukt logische verbanden uit</a:t>
            </a:r>
          </a:p>
          <a:p>
            <a:r>
              <a:rPr lang="nl-NL" dirty="0" smtClean="0"/>
              <a:t> bevat  verbindingen tussen  waarnemingen en theorie</a:t>
            </a:r>
          </a:p>
          <a:p>
            <a:r>
              <a:rPr lang="nl-NL" dirty="0" smtClean="0"/>
              <a:t> is onpersoonlijk, afstandelijk </a:t>
            </a:r>
          </a:p>
          <a:p>
            <a:r>
              <a:rPr lang="nl-NL" dirty="0" smtClean="0"/>
              <a:t> bevat veel (nieuwe) vakbegrippen</a:t>
            </a:r>
          </a:p>
          <a:p>
            <a:r>
              <a:rPr lang="nl-NL" dirty="0" smtClean="0"/>
              <a:t> bevat in 1 woord soms allerlei achterliggende processen </a:t>
            </a:r>
          </a:p>
          <a:p>
            <a:r>
              <a:rPr lang="nl-NL" dirty="0" smtClean="0"/>
              <a:t> is nauwkeurig: woorden met andere betekenis dan in dagelijks leven, zinnen met vaste woordcombinaties, tekstopbouw</a:t>
            </a:r>
          </a:p>
          <a:p>
            <a:r>
              <a:rPr lang="nl-NL" dirty="0" smtClean="0"/>
              <a:t>maar er zijn op </a:t>
            </a:r>
            <a:r>
              <a:rPr lang="nl-NL" dirty="0" err="1" smtClean="0"/>
              <a:t>VO-niveau</a:t>
            </a:r>
            <a:r>
              <a:rPr lang="nl-NL" dirty="0" smtClean="0"/>
              <a:t> weinig begrijpelijke definities (definitie bevat vaak andere concepten). </a:t>
            </a:r>
          </a:p>
          <a:p>
            <a:r>
              <a:rPr lang="nl-NL" dirty="0" smtClean="0"/>
              <a:t> maakt gebruik van figuren, schema’s en symbolen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457200"/>
            <a:ext cx="6743720" cy="1202510"/>
          </a:xfrm>
        </p:spPr>
        <p:txBody>
          <a:bodyPr>
            <a:normAutofit fontScale="90000"/>
          </a:bodyPr>
          <a:lstStyle/>
          <a:p>
            <a:r>
              <a:rPr lang="nl-NL" dirty="0" smtClean="0"/>
              <a:t>Wat moeten leerlingen kunnen met die </a:t>
            </a:r>
            <a:r>
              <a:rPr lang="nl-NL" dirty="0" err="1" smtClean="0"/>
              <a:t>nask-taal</a:t>
            </a:r>
            <a:r>
              <a:rPr lang="nl-NL" dirty="0" smtClean="0"/>
              <a:t>?</a:t>
            </a:r>
            <a:endParaRPr lang="en-US" dirty="0"/>
          </a:p>
        </p:txBody>
      </p:sp>
      <p:graphicFrame>
        <p:nvGraphicFramePr>
          <p:cNvPr id="4" name="Table 3"/>
          <p:cNvGraphicFramePr>
            <a:graphicFrameLocks noGrp="1"/>
          </p:cNvGraphicFramePr>
          <p:nvPr/>
        </p:nvGraphicFramePr>
        <p:xfrm>
          <a:off x="0" y="1785927"/>
          <a:ext cx="9144000" cy="5072073"/>
        </p:xfrm>
        <a:graphic>
          <a:graphicData uri="http://schemas.openxmlformats.org/drawingml/2006/table">
            <a:tbl>
              <a:tblPr firstRow="1" bandRow="1">
                <a:tableStyleId>{5C22544A-7EE6-4342-B048-85BDC9FD1C3A}</a:tableStyleId>
              </a:tblPr>
              <a:tblGrid>
                <a:gridCol w="3048000"/>
                <a:gridCol w="3048000"/>
                <a:gridCol w="3048000"/>
              </a:tblGrid>
              <a:tr h="1091459">
                <a:tc>
                  <a:txBody>
                    <a:bodyPr/>
                    <a:lstStyle/>
                    <a:p>
                      <a:endParaRPr lang="en-US" sz="2800" dirty="0"/>
                    </a:p>
                  </a:txBody>
                  <a:tcPr/>
                </a:tc>
                <a:tc>
                  <a:txBody>
                    <a:bodyPr/>
                    <a:lstStyle/>
                    <a:p>
                      <a:r>
                        <a:rPr lang="nl-NL" sz="2800" dirty="0" smtClean="0"/>
                        <a:t>Begrijpen</a:t>
                      </a:r>
                    </a:p>
                  </a:txBody>
                  <a:tcPr/>
                </a:tc>
                <a:tc>
                  <a:txBody>
                    <a:bodyPr/>
                    <a:lstStyle/>
                    <a:p>
                      <a:r>
                        <a:rPr lang="nl-NL" sz="2800" dirty="0" smtClean="0"/>
                        <a:t>Produceren </a:t>
                      </a:r>
                      <a:endParaRPr lang="en-US" sz="2800" dirty="0"/>
                    </a:p>
                  </a:txBody>
                  <a:tcPr/>
                </a:tc>
              </a:tr>
              <a:tr h="1990307">
                <a:tc>
                  <a:txBody>
                    <a:bodyPr/>
                    <a:lstStyle/>
                    <a:p>
                      <a:r>
                        <a:rPr lang="nl-NL" sz="2800" dirty="0" smtClean="0"/>
                        <a:t>mondeling</a:t>
                      </a:r>
                      <a:endParaRPr lang="en-US" sz="2800" dirty="0"/>
                    </a:p>
                  </a:txBody>
                  <a:tcPr/>
                </a:tc>
                <a:tc>
                  <a:txBody>
                    <a:bodyPr/>
                    <a:lstStyle/>
                    <a:p>
                      <a:endParaRPr lang="en-US" sz="8000" dirty="0">
                        <a:solidFill>
                          <a:srgbClr val="00B050"/>
                        </a:solidFill>
                      </a:endParaRPr>
                    </a:p>
                  </a:txBody>
                  <a:tcPr/>
                </a:tc>
                <a:tc>
                  <a:txBody>
                    <a:bodyPr/>
                    <a:lstStyle/>
                    <a:p>
                      <a:endParaRPr lang="en-US" sz="6000" dirty="0">
                        <a:solidFill>
                          <a:srgbClr val="00B050"/>
                        </a:solidFill>
                      </a:endParaRPr>
                    </a:p>
                  </a:txBody>
                  <a:tcPr/>
                </a:tc>
              </a:tr>
              <a:tr h="1990307">
                <a:tc>
                  <a:txBody>
                    <a:bodyPr/>
                    <a:lstStyle/>
                    <a:p>
                      <a:r>
                        <a:rPr lang="nl-NL" sz="2800" dirty="0" smtClean="0"/>
                        <a:t>schriftelijk</a:t>
                      </a:r>
                      <a:endParaRPr lang="en-US" sz="2800" dirty="0"/>
                    </a:p>
                  </a:txBody>
                  <a:tcPr/>
                </a:tc>
                <a:tc>
                  <a:txBody>
                    <a:bodyPr/>
                    <a:lstStyle/>
                    <a:p>
                      <a:endParaRPr lang="en-US" sz="6000" dirty="0">
                        <a:solidFill>
                          <a:srgbClr val="00B050"/>
                        </a:solidFill>
                      </a:endParaRPr>
                    </a:p>
                  </a:txBody>
                  <a:tcPr/>
                </a:tc>
                <a:tc>
                  <a:txBody>
                    <a:bodyPr/>
                    <a:lstStyle/>
                    <a:p>
                      <a:endParaRPr lang="en-US" sz="6000" dirty="0">
                        <a:solidFill>
                          <a:srgbClr val="00B050"/>
                        </a:solidFill>
                      </a:endParaRPr>
                    </a:p>
                  </a:txBody>
                  <a:tcPr/>
                </a:tc>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3419872" y="3140968"/>
            <a:ext cx="504825" cy="56197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372200" y="3140968"/>
            <a:ext cx="504825" cy="56197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3419872" y="5157192"/>
            <a:ext cx="504825" cy="561975"/>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6444208" y="5157192"/>
            <a:ext cx="504825" cy="561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i="1" dirty="0" smtClean="0"/>
              <a:t>Taalgericht vakonderwijs </a:t>
            </a:r>
            <a:endParaRPr lang="en-US" dirty="0"/>
          </a:p>
        </p:txBody>
      </p:sp>
      <p:sp>
        <p:nvSpPr>
          <p:cNvPr id="4" name="Subtitle 2"/>
          <p:cNvSpPr>
            <a:spLocks noGrp="1"/>
          </p:cNvSpPr>
          <p:nvPr>
            <p:ph idx="1"/>
          </p:nvPr>
        </p:nvSpPr>
        <p:spPr/>
        <p:txBody>
          <a:bodyPr>
            <a:normAutofit/>
          </a:bodyPr>
          <a:lstStyle/>
          <a:p>
            <a:pPr algn="l">
              <a:buNone/>
            </a:pPr>
            <a:r>
              <a:rPr lang="nl-NL" i="1" dirty="0" smtClean="0">
                <a:solidFill>
                  <a:schemeClr val="tx1"/>
                </a:solidFill>
              </a:rPr>
              <a:t>is vakonderwijs waarin </a:t>
            </a:r>
            <a:r>
              <a:rPr lang="nl-NL" i="1" u="sng" dirty="0" smtClean="0">
                <a:solidFill>
                  <a:schemeClr val="tx1"/>
                </a:solidFill>
              </a:rPr>
              <a:t>expliciete taaldoelen </a:t>
            </a:r>
            <a:r>
              <a:rPr lang="nl-NL" i="1" dirty="0" smtClean="0">
                <a:solidFill>
                  <a:schemeClr val="tx1"/>
                </a:solidFill>
              </a:rPr>
              <a:t>worden gesteld, dat </a:t>
            </a:r>
            <a:r>
              <a:rPr lang="nl-NL" i="1" u="sng" dirty="0" smtClean="0">
                <a:solidFill>
                  <a:schemeClr val="tx1"/>
                </a:solidFill>
              </a:rPr>
              <a:t>contextrijk</a:t>
            </a:r>
            <a:r>
              <a:rPr lang="nl-NL" i="1" dirty="0" smtClean="0">
                <a:solidFill>
                  <a:schemeClr val="tx1"/>
                </a:solidFill>
              </a:rPr>
              <a:t> is, vol </a:t>
            </a:r>
            <a:r>
              <a:rPr lang="nl-NL" i="1" u="sng" dirty="0" smtClean="0">
                <a:solidFill>
                  <a:schemeClr val="tx1"/>
                </a:solidFill>
              </a:rPr>
              <a:t>interactiemogelijkheden</a:t>
            </a:r>
            <a:r>
              <a:rPr lang="nl-NL" i="1" dirty="0" smtClean="0">
                <a:solidFill>
                  <a:schemeClr val="tx1"/>
                </a:solidFill>
              </a:rPr>
              <a:t> zit en waarbinnen de benodigde </a:t>
            </a:r>
            <a:r>
              <a:rPr lang="nl-NL" i="1" u="sng" dirty="0" smtClean="0">
                <a:solidFill>
                  <a:schemeClr val="tx1"/>
                </a:solidFill>
              </a:rPr>
              <a:t>taalsteun</a:t>
            </a:r>
            <a:r>
              <a:rPr lang="nl-NL" i="1" dirty="0" smtClean="0">
                <a:solidFill>
                  <a:schemeClr val="tx1"/>
                </a:solidFill>
              </a:rPr>
              <a:t> wordt geboden (Hajer 2009).</a:t>
            </a:r>
            <a:endParaRPr lang="en-US" dirty="0" smtClean="0">
              <a:solidFill>
                <a:schemeClr val="tx1"/>
              </a:solidFill>
            </a:endParaRPr>
          </a:p>
          <a:p>
            <a:pPr>
              <a:buNone/>
            </a:pPr>
            <a:endParaRPr lang="en-US" dirty="0"/>
          </a:p>
        </p:txBody>
      </p:sp>
      <p:pic>
        <p:nvPicPr>
          <p:cNvPr id="5" name="Picture 2" descr="http://www.aardrijkskunde-olympiade.nl/Sponsor/logo_slo.gif"/>
          <p:cNvPicPr>
            <a:picLocks noChangeAspect="1" noChangeArrowheads="1"/>
          </p:cNvPicPr>
          <p:nvPr/>
        </p:nvPicPr>
        <p:blipFill>
          <a:blip r:embed="rId2" cstate="print"/>
          <a:srcRect/>
          <a:stretch>
            <a:fillRect/>
          </a:stretch>
        </p:blipFill>
        <p:spPr bwMode="auto">
          <a:xfrm>
            <a:off x="6610107" y="6331611"/>
            <a:ext cx="2533893" cy="52638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solidFill>
                  <a:srgbClr val="FF0000"/>
                </a:solidFill>
              </a:rPr>
              <a:t>Het instrument </a:t>
            </a:r>
            <a:r>
              <a:rPr lang="nl-NL" dirty="0" err="1" smtClean="0">
                <a:solidFill>
                  <a:srgbClr val="FF0000"/>
                </a:solidFill>
              </a:rPr>
              <a:t>CoRe</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395288" y="2060575"/>
          <a:ext cx="8229600" cy="3139440"/>
        </p:xfrm>
        <a:graphic>
          <a:graphicData uri="http://schemas.openxmlformats.org/drawingml/2006/table">
            <a:tbl>
              <a:tblPr firstRow="1" bandRow="1">
                <a:tableStyleId>{5C22544A-7EE6-4342-B048-85BDC9FD1C3A}</a:tableStyleId>
              </a:tblPr>
              <a:tblGrid>
                <a:gridCol w="4680768"/>
                <a:gridCol w="1800200"/>
                <a:gridCol w="1748632"/>
              </a:tblGrid>
              <a:tr h="370840">
                <a:tc>
                  <a:txBody>
                    <a:bodyPr/>
                    <a:lstStyle/>
                    <a:p>
                      <a:endParaRPr lang="en-US" dirty="0"/>
                    </a:p>
                  </a:txBody>
                  <a:tcPr/>
                </a:tc>
                <a:tc>
                  <a:txBody>
                    <a:bodyPr/>
                    <a:lstStyle/>
                    <a:p>
                      <a:r>
                        <a:rPr lang="nl-NL" dirty="0" smtClean="0"/>
                        <a:t>Big </a:t>
                      </a:r>
                      <a:r>
                        <a:rPr lang="nl-NL" dirty="0" err="1" smtClean="0"/>
                        <a:t>idea</a:t>
                      </a:r>
                      <a:r>
                        <a:rPr lang="nl-NL" baseline="0" dirty="0" smtClean="0"/>
                        <a:t> 1</a:t>
                      </a:r>
                      <a:endParaRPr lang="en-US" dirty="0"/>
                    </a:p>
                  </a:txBody>
                  <a:tcPr/>
                </a:tc>
                <a:tc>
                  <a:txBody>
                    <a:bodyPr/>
                    <a:lstStyle/>
                    <a:p>
                      <a:r>
                        <a:rPr lang="nl-NL" dirty="0" smtClean="0"/>
                        <a:t>Big </a:t>
                      </a:r>
                      <a:r>
                        <a:rPr lang="nl-NL" dirty="0" err="1" smtClean="0"/>
                        <a:t>idea</a:t>
                      </a:r>
                      <a:r>
                        <a:rPr lang="nl-NL" dirty="0" smtClean="0"/>
                        <a:t> 2</a:t>
                      </a:r>
                      <a:endParaRPr lang="en-US" dirty="0"/>
                    </a:p>
                  </a:txBody>
                  <a:tcPr/>
                </a:tc>
              </a:tr>
              <a:tr h="370840">
                <a:tc>
                  <a:txBody>
                    <a:bodyPr/>
                    <a:lstStyle/>
                    <a:p>
                      <a:r>
                        <a:rPr lang="nl-NL" sz="1800" b="0" i="0" u="none" strike="noStrike" kern="1200" dirty="0" smtClean="0">
                          <a:solidFill>
                            <a:schemeClr val="dk1"/>
                          </a:solidFill>
                          <a:latin typeface="+mn-lt"/>
                          <a:ea typeface="+mn-ea"/>
                          <a:cs typeface="+mn-cs"/>
                        </a:rPr>
                        <a:t>Wat wil je de leerlingen leren over dit idee?</a:t>
                      </a:r>
                      <a:endParaRPr lang="en-US" dirty="0"/>
                    </a:p>
                  </a:txBody>
                  <a:tcPr/>
                </a:tc>
                <a:tc>
                  <a:txBody>
                    <a:bodyPr/>
                    <a:lstStyle/>
                    <a:p>
                      <a:endParaRPr lang="en-US"/>
                    </a:p>
                  </a:txBody>
                  <a:tcPr/>
                </a:tc>
                <a:tc>
                  <a:txBody>
                    <a:bodyPr/>
                    <a:lstStyle/>
                    <a:p>
                      <a:endParaRPr lang="en-US"/>
                    </a:p>
                  </a:txBody>
                  <a:tcPr/>
                </a:tc>
              </a:tr>
              <a:tr h="370840">
                <a:tc>
                  <a:txBody>
                    <a:bodyPr/>
                    <a:lstStyle/>
                    <a:p>
                      <a:r>
                        <a:rPr lang="nl-NL" sz="1800" b="0" i="0" u="none" strike="noStrike" kern="1200" dirty="0" smtClean="0">
                          <a:solidFill>
                            <a:schemeClr val="dk1"/>
                          </a:solidFill>
                          <a:latin typeface="+mn-lt"/>
                          <a:ea typeface="+mn-ea"/>
                          <a:cs typeface="+mn-cs"/>
                        </a:rPr>
                        <a:t>Waarom belangrijk?</a:t>
                      </a:r>
                      <a:endParaRPr lang="en-US" dirty="0"/>
                    </a:p>
                  </a:txBody>
                  <a:tcPr/>
                </a:tc>
                <a:tc>
                  <a:txBody>
                    <a:bodyPr/>
                    <a:lstStyle/>
                    <a:p>
                      <a:endParaRPr lang="en-US"/>
                    </a:p>
                  </a:txBody>
                  <a:tcPr/>
                </a:tc>
                <a:tc>
                  <a:txBody>
                    <a:bodyPr/>
                    <a:lstStyle/>
                    <a:p>
                      <a:endParaRPr lang="en-US"/>
                    </a:p>
                  </a:txBody>
                  <a:tcPr/>
                </a:tc>
              </a:tr>
              <a:tr h="370840">
                <a:tc>
                  <a:txBody>
                    <a:bodyPr/>
                    <a:lstStyle/>
                    <a:p>
                      <a:r>
                        <a:rPr lang="nl-NL" sz="1800" b="0" i="0" u="none" strike="noStrike" kern="1200" dirty="0" smtClean="0">
                          <a:solidFill>
                            <a:schemeClr val="dk1"/>
                          </a:solidFill>
                          <a:latin typeface="+mn-lt"/>
                          <a:ea typeface="+mn-ea"/>
                          <a:cs typeface="+mn-cs"/>
                        </a:rPr>
                        <a:t>Wat weet je nog meer over dit idee ?</a:t>
                      </a:r>
                      <a:endParaRPr lang="en-US" dirty="0"/>
                    </a:p>
                  </a:txBody>
                  <a:tcPr/>
                </a:tc>
                <a:tc>
                  <a:txBody>
                    <a:bodyPr/>
                    <a:lstStyle/>
                    <a:p>
                      <a:endParaRPr lang="en-US"/>
                    </a:p>
                  </a:txBody>
                  <a:tcPr/>
                </a:tc>
                <a:tc>
                  <a:txBody>
                    <a:bodyPr/>
                    <a:lstStyle/>
                    <a:p>
                      <a:endParaRPr lang="en-US"/>
                    </a:p>
                  </a:txBody>
                  <a:tcPr/>
                </a:tc>
              </a:tr>
              <a:tr h="370840">
                <a:tc>
                  <a:txBody>
                    <a:bodyPr/>
                    <a:lstStyle/>
                    <a:p>
                      <a:r>
                        <a:rPr lang="nl-NL" sz="1800" b="0" i="0" u="none" strike="noStrike" kern="1200" dirty="0" smtClean="0">
                          <a:solidFill>
                            <a:schemeClr val="dk1"/>
                          </a:solidFill>
                          <a:latin typeface="+mn-lt"/>
                          <a:ea typeface="+mn-ea"/>
                          <a:cs typeface="+mn-cs"/>
                        </a:rPr>
                        <a:t>Moeilijkheden</a:t>
                      </a:r>
                      <a:r>
                        <a:rPr lang="nl-NL" sz="1800" b="0" i="0" u="none" strike="noStrike" kern="1200" baseline="0" dirty="0" smtClean="0">
                          <a:solidFill>
                            <a:schemeClr val="dk1"/>
                          </a:solidFill>
                          <a:latin typeface="+mn-lt"/>
                          <a:ea typeface="+mn-ea"/>
                          <a:cs typeface="+mn-cs"/>
                        </a:rPr>
                        <a:t> met leren van dit idee?</a:t>
                      </a:r>
                      <a:endParaRPr lang="en-US" dirty="0"/>
                    </a:p>
                  </a:txBody>
                  <a:tcPr/>
                </a:tc>
                <a:tc>
                  <a:txBody>
                    <a:bodyPr/>
                    <a:lstStyle/>
                    <a:p>
                      <a:endParaRPr lang="en-US"/>
                    </a:p>
                  </a:txBody>
                  <a:tcPr/>
                </a:tc>
                <a:tc>
                  <a:txBody>
                    <a:bodyPr/>
                    <a:lstStyle/>
                    <a:p>
                      <a:endParaRPr lang="en-US"/>
                    </a:p>
                  </a:txBody>
                  <a:tcPr/>
                </a:tc>
              </a:tr>
              <a:tr h="370840">
                <a:tc>
                  <a:txBody>
                    <a:bodyPr/>
                    <a:lstStyle/>
                    <a:p>
                      <a:r>
                        <a:rPr lang="nl-NL" sz="1800" b="0" i="0" u="none" strike="noStrike" kern="1200" dirty="0" smtClean="0">
                          <a:solidFill>
                            <a:schemeClr val="dk1"/>
                          </a:solidFill>
                          <a:latin typeface="+mn-lt"/>
                          <a:ea typeface="+mn-ea"/>
                          <a:cs typeface="+mn-cs"/>
                        </a:rPr>
                        <a:t>Intuïtieve denkbeelden van </a:t>
                      </a:r>
                      <a:r>
                        <a:rPr lang="nl-NL" sz="1800" b="0" i="0" u="none" strike="noStrike" kern="1200" dirty="0" err="1" smtClean="0">
                          <a:solidFill>
                            <a:schemeClr val="dk1"/>
                          </a:solidFill>
                          <a:latin typeface="+mn-lt"/>
                          <a:ea typeface="+mn-ea"/>
                          <a:cs typeface="+mn-cs"/>
                        </a:rPr>
                        <a:t>lln</a:t>
                      </a:r>
                      <a:r>
                        <a:rPr lang="nl-NL" sz="1800" b="0" i="0" u="none" strike="noStrike" kern="1200" dirty="0" smtClean="0">
                          <a:solidFill>
                            <a:schemeClr val="dk1"/>
                          </a:solidFill>
                          <a:latin typeface="+mn-lt"/>
                          <a:ea typeface="+mn-ea"/>
                          <a:cs typeface="+mn-cs"/>
                        </a:rPr>
                        <a:t>?</a:t>
                      </a:r>
                      <a:r>
                        <a:rPr lang="nl-NL" sz="1800" b="0" i="0" u="none" strike="noStrike" kern="1200" baseline="0" dirty="0" smtClean="0">
                          <a:solidFill>
                            <a:schemeClr val="dk1"/>
                          </a:solidFill>
                          <a:latin typeface="+mn-lt"/>
                          <a:ea typeface="+mn-ea"/>
                          <a:cs typeface="+mn-cs"/>
                        </a:rPr>
                        <a:t> Lesgeven?</a:t>
                      </a:r>
                      <a:endParaRPr lang="en-US" dirty="0"/>
                    </a:p>
                  </a:txBody>
                  <a:tcPr/>
                </a:tc>
                <a:tc>
                  <a:txBody>
                    <a:bodyPr/>
                    <a:lstStyle/>
                    <a:p>
                      <a:endParaRPr lang="en-US"/>
                    </a:p>
                  </a:txBody>
                  <a:tcPr/>
                </a:tc>
                <a:tc>
                  <a:txBody>
                    <a:bodyPr/>
                    <a:lstStyle/>
                    <a:p>
                      <a:endParaRPr lang="en-US"/>
                    </a:p>
                  </a:txBody>
                  <a:tcPr/>
                </a:tc>
              </a:tr>
              <a:tr h="370840">
                <a:tc>
                  <a:txBody>
                    <a:bodyPr/>
                    <a:lstStyle/>
                    <a:p>
                      <a:r>
                        <a:rPr lang="nl-NL" sz="1800" b="0" i="0" u="none" strike="noStrike" kern="1200" dirty="0" smtClean="0">
                          <a:solidFill>
                            <a:schemeClr val="dk1"/>
                          </a:solidFill>
                          <a:latin typeface="+mn-lt"/>
                          <a:ea typeface="+mn-ea"/>
                          <a:cs typeface="+mn-cs"/>
                        </a:rPr>
                        <a:t>Procedures voor het laten ontwikkelen van dit natuurwetenschappelijke denkbeeld?</a:t>
                      </a:r>
                    </a:p>
                    <a:p>
                      <a:r>
                        <a:rPr lang="nl-NL" sz="1800" b="0" i="0" u="none" strike="noStrike" kern="1200" dirty="0" smtClean="0">
                          <a:solidFill>
                            <a:schemeClr val="dk1"/>
                          </a:solidFill>
                          <a:latin typeface="+mn-lt"/>
                          <a:ea typeface="+mn-ea"/>
                          <a:cs typeface="+mn-cs"/>
                        </a:rPr>
                        <a:t>Waarom zo?</a:t>
                      </a:r>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nl-NL" sz="2000" dirty="0" err="1" smtClean="0"/>
              <a:t>CoRe</a:t>
            </a:r>
            <a:r>
              <a:rPr lang="nl-NL" sz="2000" dirty="0" smtClean="0"/>
              <a:t> </a:t>
            </a:r>
            <a:r>
              <a:rPr lang="nl-NL" sz="2000" smtClean="0"/>
              <a:t>(aangevuld voor TVO)</a:t>
            </a:r>
            <a:endParaRPr lang="en-US" sz="2000" dirty="0"/>
          </a:p>
        </p:txBody>
      </p:sp>
      <p:sp>
        <p:nvSpPr>
          <p:cNvPr id="3" name="Content Placeholder 2"/>
          <p:cNvSpPr>
            <a:spLocks noGrp="1"/>
          </p:cNvSpPr>
          <p:nvPr>
            <p:ph idx="1"/>
          </p:nvPr>
        </p:nvSpPr>
        <p:spPr>
          <a:xfrm>
            <a:off x="467544" y="764704"/>
            <a:ext cx="8229600" cy="5904656"/>
          </a:xfrm>
        </p:spPr>
        <p:txBody>
          <a:bodyPr>
            <a:normAutofit fontScale="77500" lnSpcReduction="20000"/>
          </a:bodyPr>
          <a:lstStyle/>
          <a:p>
            <a:pPr>
              <a:buNone/>
            </a:pPr>
            <a:r>
              <a:rPr lang="en-US" b="1" dirty="0" err="1" smtClean="0"/>
              <a:t>CoRe</a:t>
            </a:r>
            <a:r>
              <a:rPr lang="en-US" b="1" dirty="0" smtClean="0"/>
              <a:t> items</a:t>
            </a:r>
            <a:endParaRPr lang="en-US" sz="4000" dirty="0" smtClean="0"/>
          </a:p>
          <a:p>
            <a:pPr>
              <a:buNone/>
            </a:pPr>
            <a:r>
              <a:rPr lang="nl-NL" sz="3400" dirty="0" smtClean="0"/>
              <a:t>1. Wat wil je de leerlingen leren over dit idee?</a:t>
            </a:r>
            <a:endParaRPr lang="en-US" sz="4200" dirty="0" smtClean="0"/>
          </a:p>
          <a:p>
            <a:pPr>
              <a:buNone/>
            </a:pPr>
            <a:r>
              <a:rPr lang="nl-NL" sz="3400" dirty="0" smtClean="0"/>
              <a:t>2. Waarom is het belangrijk dat leerlingen dit leren?</a:t>
            </a:r>
            <a:endParaRPr lang="en-US" sz="4200" dirty="0" smtClean="0"/>
          </a:p>
          <a:p>
            <a:pPr>
              <a:buNone/>
            </a:pPr>
            <a:r>
              <a:rPr lang="nl-NL" sz="3400" dirty="0" smtClean="0"/>
              <a:t>3. Wat weet je nog meer over dit idee (wat je nog niet nodig vindt voor de leerlingen)?</a:t>
            </a:r>
            <a:endParaRPr lang="en-US" sz="4200" dirty="0" smtClean="0"/>
          </a:p>
          <a:p>
            <a:pPr>
              <a:buNone/>
            </a:pPr>
            <a:r>
              <a:rPr lang="nl-NL" sz="3400" dirty="0" smtClean="0"/>
              <a:t>4. Wat zijn de moeilijkheden/beperkingen die te maken hebben met het overbrengen van dit idee?</a:t>
            </a:r>
            <a:endParaRPr lang="en-US" sz="4200" dirty="0" smtClean="0"/>
          </a:p>
          <a:p>
            <a:pPr>
              <a:buNone/>
            </a:pPr>
            <a:r>
              <a:rPr lang="nl-NL" sz="3400" dirty="0" smtClean="0"/>
              <a:t>5a. Wat weet je over de intuïtieve denkbeelden van leerlingen waardoor jouw manier van lesgeven wordt beïnvloed?</a:t>
            </a:r>
            <a:endParaRPr lang="en-US" sz="4200" dirty="0" smtClean="0"/>
          </a:p>
          <a:p>
            <a:pPr>
              <a:buNone/>
            </a:pPr>
            <a:r>
              <a:rPr lang="nl-NL" sz="3400" dirty="0" smtClean="0"/>
              <a:t>5b. Hoe drukken leerlingen met  dergelijke intuïtieve denkbeelden zich uit (in tekst en in grafische vormen zoals plaatjes en grafieken)? </a:t>
            </a:r>
            <a:endParaRPr lang="en-US" sz="4200" dirty="0" smtClean="0"/>
          </a:p>
          <a:p>
            <a:pPr>
              <a:buNone/>
            </a:pPr>
            <a:r>
              <a:rPr lang="nl-NL" sz="3400" dirty="0" smtClean="0"/>
              <a:t>6. Welke andere factoren hebben invloed op de manier waarop jij dit natuurwetenschappelijke denkbeeld bij leerlingen laat ontwikkelen?   </a:t>
            </a:r>
            <a:endParaRPr lang="en-US" sz="4200" dirty="0" smtClean="0"/>
          </a:p>
          <a:p>
            <a:pPr>
              <a:buNone/>
            </a:pPr>
            <a:endParaRPr lang="en-US" sz="7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r>
              <a:rPr lang="nl-NL" sz="2000" dirty="0" err="1" smtClean="0"/>
              <a:t>CoRe</a:t>
            </a:r>
            <a:endParaRPr lang="en-US" sz="2000" dirty="0"/>
          </a:p>
        </p:txBody>
      </p:sp>
      <p:sp>
        <p:nvSpPr>
          <p:cNvPr id="3" name="Content Placeholder 2"/>
          <p:cNvSpPr>
            <a:spLocks noGrp="1"/>
          </p:cNvSpPr>
          <p:nvPr>
            <p:ph idx="1"/>
          </p:nvPr>
        </p:nvSpPr>
        <p:spPr>
          <a:xfrm>
            <a:off x="467544" y="764704"/>
            <a:ext cx="8229600" cy="5904656"/>
          </a:xfrm>
        </p:spPr>
        <p:txBody>
          <a:bodyPr>
            <a:normAutofit fontScale="77500" lnSpcReduction="20000"/>
          </a:bodyPr>
          <a:lstStyle/>
          <a:p>
            <a:pPr>
              <a:buNone/>
            </a:pPr>
            <a:r>
              <a:rPr lang="en-US" b="1" dirty="0" err="1" smtClean="0"/>
              <a:t>CoRe</a:t>
            </a:r>
            <a:r>
              <a:rPr lang="en-US" b="1" dirty="0" smtClean="0"/>
              <a:t> items</a:t>
            </a:r>
            <a:endParaRPr lang="en-US" sz="4000" dirty="0" smtClean="0"/>
          </a:p>
          <a:p>
            <a:pPr>
              <a:buNone/>
            </a:pPr>
            <a:r>
              <a:rPr lang="nl-NL" sz="3400" dirty="0" smtClean="0"/>
              <a:t>7. Wat zijn je procedures voor het laten ontwikkelen van dit natuurwetenschappelijke denkbeeld? </a:t>
            </a:r>
            <a:r>
              <a:rPr lang="en-US" sz="3400" dirty="0" err="1" smtClean="0"/>
              <a:t>Waarom</a:t>
            </a:r>
            <a:r>
              <a:rPr lang="en-US" sz="3400" dirty="0" smtClean="0"/>
              <a:t> </a:t>
            </a:r>
            <a:r>
              <a:rPr lang="en-US" sz="3400" dirty="0" err="1" smtClean="0"/>
              <a:t>kies</a:t>
            </a:r>
            <a:r>
              <a:rPr lang="en-US" sz="3400" dirty="0" smtClean="0"/>
              <a:t> </a:t>
            </a:r>
            <a:r>
              <a:rPr lang="en-US" sz="3400" dirty="0" err="1" smtClean="0"/>
              <a:t>jij</a:t>
            </a:r>
            <a:r>
              <a:rPr lang="en-US" sz="3400" dirty="0" smtClean="0"/>
              <a:t> </a:t>
            </a:r>
            <a:r>
              <a:rPr lang="en-US" sz="3400" dirty="0" err="1" smtClean="0"/>
              <a:t>voor</a:t>
            </a:r>
            <a:r>
              <a:rPr lang="en-US" sz="3400" dirty="0" smtClean="0"/>
              <a:t> </a:t>
            </a:r>
            <a:r>
              <a:rPr lang="en-US" sz="3400" dirty="0" err="1" smtClean="0"/>
              <a:t>deze</a:t>
            </a:r>
            <a:r>
              <a:rPr lang="en-US" sz="3400" dirty="0" smtClean="0"/>
              <a:t> procedures? </a:t>
            </a:r>
            <a:endParaRPr lang="en-US" sz="4200" dirty="0" smtClean="0"/>
          </a:p>
          <a:p>
            <a:pPr>
              <a:buNone/>
            </a:pPr>
            <a:r>
              <a:rPr lang="nl-NL" sz="3400" dirty="0" smtClean="0"/>
              <a:t>8. Manieren om het begrip of de verwarring van leerlingen rond dit idee in beeld krijgen. </a:t>
            </a:r>
            <a:endParaRPr lang="en-US" sz="4200" dirty="0" smtClean="0"/>
          </a:p>
          <a:p>
            <a:pPr>
              <a:buNone/>
            </a:pPr>
            <a:r>
              <a:rPr lang="nl-NL" sz="3400" i="1" dirty="0" smtClean="0"/>
              <a:t>8.1 </a:t>
            </a:r>
            <a:r>
              <a:rPr lang="nl-NL" sz="3400" dirty="0" smtClean="0"/>
              <a:t>Hoe lok je de productie van taal (en grafische weergaven) uit?   </a:t>
            </a:r>
            <a:endParaRPr lang="en-US" sz="4200" dirty="0" smtClean="0"/>
          </a:p>
          <a:p>
            <a:pPr>
              <a:buNone/>
            </a:pPr>
            <a:r>
              <a:rPr lang="nl-NL" sz="3400" dirty="0" smtClean="0"/>
              <a:t>8.2  Welke tekst (en/of grafische weergaven) zou getuigen van een natuurwetenschappelijk denkbeeld? </a:t>
            </a:r>
            <a:endParaRPr lang="en-US" sz="4200" dirty="0" smtClean="0"/>
          </a:p>
          <a:p>
            <a:pPr>
              <a:buNone/>
            </a:pPr>
            <a:r>
              <a:rPr lang="nl-NL" sz="3400" dirty="0" smtClean="0"/>
              <a:t>8.3 Wat zijn de belangrijkste elementen in zo’n tekst?</a:t>
            </a:r>
            <a:endParaRPr lang="en-US" sz="4200" dirty="0" smtClean="0"/>
          </a:p>
          <a:p>
            <a:pPr>
              <a:buNone/>
            </a:pPr>
            <a:r>
              <a:rPr lang="nl-NL" sz="3400" dirty="0" smtClean="0"/>
              <a:t>8.4  Formuleer op basis van het bovenstaande een vaktaaldoel</a:t>
            </a:r>
            <a:endParaRPr lang="en-US" sz="4200" dirty="0" smtClean="0"/>
          </a:p>
          <a:p>
            <a:pPr>
              <a:buNone/>
            </a:pPr>
            <a:r>
              <a:rPr lang="nl-NL" sz="3400" dirty="0" smtClean="0"/>
              <a:t>8.5 Hoe structureer je de interactie in de klas rond deze representaties (</a:t>
            </a:r>
            <a:r>
              <a:rPr lang="nl-NL" sz="3400" dirty="0" err="1" smtClean="0"/>
              <a:t>incl</a:t>
            </a:r>
            <a:r>
              <a:rPr lang="nl-NL" sz="3400" dirty="0" smtClean="0"/>
              <a:t> feedback en taalsteun door de leraar)?  </a:t>
            </a:r>
            <a:endParaRPr lang="en-US" sz="4200" dirty="0" smtClean="0"/>
          </a:p>
          <a:p>
            <a:pPr>
              <a:buNone/>
            </a:pPr>
            <a:endParaRPr lang="en-US" sz="7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3016"/>
            <a:ext cx="8229600" cy="2553147"/>
          </a:xfrm>
        </p:spPr>
        <p:txBody>
          <a:bodyPr>
            <a:normAutofit lnSpcReduction="10000"/>
          </a:bodyPr>
          <a:lstStyle/>
          <a:p>
            <a:r>
              <a:rPr lang="nl-NL" dirty="0" smtClean="0"/>
              <a:t>De ijsvogel kan een visje onder water vanaf de tak lokaliseren. Bedrijft de ijsvogel natuurkunde? </a:t>
            </a:r>
          </a:p>
          <a:p>
            <a:pPr>
              <a:buNone/>
            </a:pPr>
            <a:endParaRPr lang="nl-NL" dirty="0" smtClean="0"/>
          </a:p>
          <a:p>
            <a:pPr>
              <a:buNone/>
            </a:pPr>
            <a:r>
              <a:rPr lang="nl-NL" dirty="0" smtClean="0"/>
              <a:t>Ja/nee en waarom? </a:t>
            </a:r>
            <a:endParaRPr lang="en-US" dirty="0"/>
          </a:p>
        </p:txBody>
      </p:sp>
      <p:pic>
        <p:nvPicPr>
          <p:cNvPr id="1026" name="Picture 2" descr="https://encrypted-tbn0.gstatic.com/images?q=tbn:ANd9GcTh6-Sf85F3Z6mCe-cDiB3_bt6MiT9gyCe097qlQ7vXv4ZUjXPowg"/>
          <p:cNvPicPr>
            <a:picLocks noChangeAspect="1" noChangeArrowheads="1"/>
          </p:cNvPicPr>
          <p:nvPr/>
        </p:nvPicPr>
        <p:blipFill>
          <a:blip r:embed="rId2" cstate="print"/>
          <a:srcRect/>
          <a:stretch>
            <a:fillRect/>
          </a:stretch>
        </p:blipFill>
        <p:spPr bwMode="auto">
          <a:xfrm>
            <a:off x="2339752" y="692696"/>
            <a:ext cx="4059535" cy="270143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erkenindegamesindustrie.nl/wp-content/uploads/2012/09/HU_logo.jpg"/>
          <p:cNvPicPr>
            <a:picLocks noChangeAspect="1" noChangeArrowheads="1"/>
          </p:cNvPicPr>
          <p:nvPr/>
        </p:nvPicPr>
        <p:blipFill>
          <a:blip r:embed="rId2" cstate="print"/>
          <a:srcRect/>
          <a:stretch>
            <a:fillRect/>
          </a:stretch>
        </p:blipFill>
        <p:spPr bwMode="auto">
          <a:xfrm>
            <a:off x="7596336" y="6237312"/>
            <a:ext cx="1403648" cy="341457"/>
          </a:xfrm>
          <a:prstGeom prst="rect">
            <a:avLst/>
          </a:prstGeom>
          <a:noFill/>
        </p:spPr>
      </p:pic>
      <p:sp>
        <p:nvSpPr>
          <p:cNvPr id="5" name="Title 1"/>
          <p:cNvSpPr txBox="1">
            <a:spLocks/>
          </p:cNvSpPr>
          <p:nvPr/>
        </p:nvSpPr>
        <p:spPr>
          <a:xfrm>
            <a:off x="2771800" y="404664"/>
            <a:ext cx="3528392" cy="7200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nl-NL"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nl-NL"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8" name="Picture 4" descr="http://www.cartoonstock.com/newscartoons/cartoonists/rma/lowres/rman6591l.jpg"/>
          <p:cNvPicPr>
            <a:picLocks noChangeAspect="1" noChangeArrowheads="1"/>
          </p:cNvPicPr>
          <p:nvPr/>
        </p:nvPicPr>
        <p:blipFill>
          <a:blip r:embed="rId3" cstate="print"/>
          <a:srcRect l="3236" t="16181" r="4530"/>
          <a:stretch>
            <a:fillRect/>
          </a:stretch>
        </p:blipFill>
        <p:spPr bwMode="auto">
          <a:xfrm>
            <a:off x="2411760" y="2780928"/>
            <a:ext cx="4104456" cy="3356992"/>
          </a:xfrm>
          <a:prstGeom prst="rect">
            <a:avLst/>
          </a:prstGeom>
          <a:noFill/>
        </p:spPr>
      </p:pic>
      <p:pic>
        <p:nvPicPr>
          <p:cNvPr id="6" name="Picture 2" descr="http://www.aardrijkskunde-olympiade.nl/Sponsor/logo_slo.gif"/>
          <p:cNvPicPr>
            <a:picLocks noChangeAspect="1" noChangeArrowheads="1"/>
          </p:cNvPicPr>
          <p:nvPr/>
        </p:nvPicPr>
        <p:blipFill>
          <a:blip r:embed="rId4" cstate="print"/>
          <a:srcRect/>
          <a:stretch>
            <a:fillRect/>
          </a:stretch>
        </p:blipFill>
        <p:spPr bwMode="auto">
          <a:xfrm>
            <a:off x="6767736" y="188640"/>
            <a:ext cx="2376264" cy="493643"/>
          </a:xfrm>
          <a:prstGeom prst="rect">
            <a:avLst/>
          </a:prstGeom>
          <a:noFill/>
        </p:spPr>
      </p:pic>
      <p:sp>
        <p:nvSpPr>
          <p:cNvPr id="8" name="Rectangle 7"/>
          <p:cNvSpPr/>
          <p:nvPr/>
        </p:nvSpPr>
        <p:spPr>
          <a:xfrm>
            <a:off x="2051720" y="620688"/>
            <a:ext cx="4572000" cy="1846659"/>
          </a:xfrm>
          <a:prstGeom prst="rect">
            <a:avLst/>
          </a:prstGeom>
        </p:spPr>
        <p:txBody>
          <a:bodyPr wrap="square">
            <a:spAutoFit/>
          </a:bodyPr>
          <a:lstStyle/>
          <a:p>
            <a:pPr algn="ctr"/>
            <a:r>
              <a:rPr lang="nl-NL" sz="3200" dirty="0" smtClean="0"/>
              <a:t>Hartelijk dank</a:t>
            </a:r>
          </a:p>
          <a:p>
            <a:pPr lvl="0" algn="ctr"/>
            <a:r>
              <a:rPr lang="nl-NL" dirty="0" err="1" smtClean="0">
                <a:hlinkClick r:id="rId5"/>
              </a:rPr>
              <a:t>gerald.vandijk</a:t>
            </a:r>
            <a:r>
              <a:rPr lang="nl-NL" dirty="0" smtClean="0">
                <a:hlinkClick r:id="rId5"/>
              </a:rPr>
              <a:t>@</a:t>
            </a:r>
            <a:r>
              <a:rPr lang="nl-NL" dirty="0" err="1" smtClean="0">
                <a:hlinkClick r:id="rId5"/>
              </a:rPr>
              <a:t>hu.nl</a:t>
            </a:r>
            <a:endParaRPr lang="nl-NL" dirty="0" smtClean="0"/>
          </a:p>
          <a:p>
            <a:pPr lvl="0" algn="ctr"/>
            <a:endParaRPr lang="nl-NL" dirty="0" smtClean="0"/>
          </a:p>
          <a:p>
            <a:pPr lvl="0" algn="ctr"/>
            <a:r>
              <a:rPr lang="nl-NL" sz="2800" dirty="0" smtClean="0">
                <a:hlinkClick r:id="rId6"/>
              </a:rPr>
              <a:t>http://bit.ly/Q0DyE1</a:t>
            </a:r>
            <a:endParaRPr lang="nl-NL" sz="2800" dirty="0" smtClean="0"/>
          </a:p>
          <a:p>
            <a:pPr lvl="0" algn="ctr"/>
            <a:endParaRPr lang="nl-NL"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15616" y="260648"/>
          <a:ext cx="7148264" cy="2520280"/>
        </p:xfrm>
        <a:graphic>
          <a:graphicData uri="http://schemas.openxmlformats.org/drawingml/2006/table">
            <a:tbl>
              <a:tblPr/>
              <a:tblGrid>
                <a:gridCol w="7148264"/>
              </a:tblGrid>
              <a:tr h="2520280">
                <a:tc>
                  <a:txBody>
                    <a:bodyPr/>
                    <a:lstStyle/>
                    <a:p>
                      <a:pPr>
                        <a:lnSpc>
                          <a:spcPct val="115000"/>
                        </a:lnSpc>
                        <a:spcAft>
                          <a:spcPts val="0"/>
                        </a:spcAft>
                      </a:pPr>
                      <a:endParaRPr lang="en-US" sz="2800" dirty="0">
                        <a:solidFill>
                          <a:srgbClr val="000000"/>
                        </a:solidFill>
                        <a:latin typeface="Arial"/>
                        <a:ea typeface="Arial"/>
                        <a:cs typeface="Times New Roman"/>
                      </a:endParaRPr>
                    </a:p>
                    <a:p>
                      <a:pPr marL="285750">
                        <a:lnSpc>
                          <a:spcPct val="115000"/>
                        </a:lnSpc>
                        <a:spcAft>
                          <a:spcPts val="0"/>
                        </a:spcAft>
                      </a:pPr>
                      <a:r>
                        <a:rPr lang="nl-NL" sz="2000" i="1" dirty="0" err="1">
                          <a:solidFill>
                            <a:srgbClr val="000000"/>
                          </a:solidFill>
                          <a:latin typeface="Arial"/>
                          <a:ea typeface="Arial"/>
                          <a:cs typeface="Times New Roman"/>
                        </a:rPr>
                        <a:t>Katie</a:t>
                      </a:r>
                      <a:r>
                        <a:rPr lang="nl-NL" sz="2000" i="1" dirty="0">
                          <a:solidFill>
                            <a:srgbClr val="000000"/>
                          </a:solidFill>
                          <a:latin typeface="Arial"/>
                          <a:ea typeface="Arial"/>
                          <a:cs typeface="Times New Roman"/>
                        </a:rPr>
                        <a:t>: ‘Als de deeltjes opwarmen, zetten ze uit </a:t>
                      </a:r>
                      <a:r>
                        <a:rPr lang="nl-NL" sz="2000" i="1" dirty="0" smtClean="0">
                          <a:solidFill>
                            <a:srgbClr val="000000"/>
                          </a:solidFill>
                          <a:latin typeface="Arial"/>
                          <a:ea typeface="Arial"/>
                          <a:cs typeface="Times New Roman"/>
                        </a:rPr>
                        <a:t>en bewegen ze weg van elkaar, zodat </a:t>
                      </a:r>
                      <a:r>
                        <a:rPr lang="nl-NL" sz="2000" i="1" dirty="0">
                          <a:solidFill>
                            <a:srgbClr val="000000"/>
                          </a:solidFill>
                          <a:latin typeface="Arial"/>
                          <a:ea typeface="Arial"/>
                          <a:cs typeface="Times New Roman"/>
                        </a:rPr>
                        <a:t>de bal niet meer past</a:t>
                      </a:r>
                      <a:r>
                        <a:rPr lang="nl-NL" sz="2000" i="1" dirty="0" smtClean="0">
                          <a:solidFill>
                            <a:srgbClr val="000000"/>
                          </a:solidFill>
                          <a:latin typeface="Arial"/>
                          <a:ea typeface="Arial"/>
                          <a:cs typeface="Times New Roman"/>
                        </a:rPr>
                        <a:t>’</a:t>
                      </a:r>
                      <a:r>
                        <a:rPr lang="nl-NL" sz="2000" dirty="0" smtClean="0">
                          <a:solidFill>
                            <a:srgbClr val="000000"/>
                          </a:solidFill>
                          <a:latin typeface="Arial"/>
                          <a:ea typeface="Arial"/>
                          <a:cs typeface="Times New Roman"/>
                        </a:rPr>
                        <a:t>  </a:t>
                      </a:r>
                      <a:r>
                        <a:rPr lang="nl-NL" sz="1050" dirty="0" smtClean="0">
                          <a:solidFill>
                            <a:srgbClr val="000000"/>
                          </a:solidFill>
                          <a:latin typeface="Arial"/>
                          <a:ea typeface="Arial"/>
                          <a:cs typeface="Times New Roman"/>
                        </a:rPr>
                        <a:t>(</a:t>
                      </a:r>
                      <a:r>
                        <a:rPr lang="nl-NL" sz="1050" dirty="0" err="1" smtClean="0">
                          <a:solidFill>
                            <a:srgbClr val="000000"/>
                          </a:solidFill>
                          <a:latin typeface="Arial"/>
                          <a:ea typeface="Arial"/>
                          <a:cs typeface="Times New Roman"/>
                        </a:rPr>
                        <a:t>Seah</a:t>
                      </a:r>
                      <a:r>
                        <a:rPr lang="nl-NL" sz="1050" dirty="0" smtClean="0">
                          <a:solidFill>
                            <a:srgbClr val="000000"/>
                          </a:solidFill>
                          <a:latin typeface="Arial"/>
                          <a:ea typeface="Arial"/>
                          <a:cs typeface="Times New Roman"/>
                        </a:rPr>
                        <a:t> et al, 2011)</a:t>
                      </a:r>
                      <a:r>
                        <a:rPr lang="nl-NL" sz="2000" dirty="0" smtClean="0">
                          <a:solidFill>
                            <a:srgbClr val="000000"/>
                          </a:solidFill>
                          <a:latin typeface="Arial"/>
                          <a:ea typeface="Arial"/>
                          <a:cs typeface="Times New Roman"/>
                        </a:rPr>
                        <a:t>. </a:t>
                      </a:r>
                      <a:endParaRPr lang="en-US" sz="2800" dirty="0">
                        <a:solidFill>
                          <a:srgbClr val="000000"/>
                        </a:solidFill>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8" name="Picture 4" descr="http://www.leermiddelen.be/contents/media/111628.png"/>
          <p:cNvPicPr>
            <a:picLocks noChangeAspect="1" noChangeArrowheads="1"/>
          </p:cNvPicPr>
          <p:nvPr/>
        </p:nvPicPr>
        <p:blipFill>
          <a:blip r:embed="rId2" cstate="print"/>
          <a:srcRect/>
          <a:stretch>
            <a:fillRect/>
          </a:stretch>
        </p:blipFill>
        <p:spPr bwMode="auto">
          <a:xfrm>
            <a:off x="3707904" y="1412776"/>
            <a:ext cx="1769339" cy="1276843"/>
          </a:xfrm>
          <a:prstGeom prst="rect">
            <a:avLst/>
          </a:prstGeom>
          <a:noFill/>
        </p:spPr>
      </p:pic>
      <p:sp>
        <p:nvSpPr>
          <p:cNvPr id="7" name="Rectangle 6"/>
          <p:cNvSpPr/>
          <p:nvPr/>
        </p:nvSpPr>
        <p:spPr>
          <a:xfrm>
            <a:off x="1043608" y="3429000"/>
            <a:ext cx="6768752" cy="1569660"/>
          </a:xfrm>
          <a:prstGeom prst="rect">
            <a:avLst/>
          </a:prstGeom>
        </p:spPr>
        <p:txBody>
          <a:bodyPr wrap="square">
            <a:spAutoFit/>
          </a:bodyPr>
          <a:lstStyle/>
          <a:p>
            <a:r>
              <a:rPr lang="nl-NL" sz="2400" i="1" dirty="0" smtClean="0"/>
              <a:t>“</a:t>
            </a:r>
            <a:r>
              <a:rPr lang="nl-NL" sz="2400" i="1" dirty="0" err="1" smtClean="0"/>
              <a:t>Accomoderen</a:t>
            </a:r>
            <a:r>
              <a:rPr lang="nl-NL" sz="2400" i="1" dirty="0" smtClean="0"/>
              <a:t> van het oog is dat je zorgt dat het niet meer wazig is.”</a:t>
            </a:r>
          </a:p>
          <a:p>
            <a:endParaRPr lang="nl-NL" sz="2400" i="1" dirty="0" smtClean="0"/>
          </a:p>
          <a:p>
            <a:r>
              <a:rPr lang="nl-NL" sz="2400" i="1" dirty="0" smtClean="0"/>
              <a:t>“Witte oppervlakken stoten warmte af”.</a:t>
            </a:r>
            <a:endParaRPr lang="en-US" sz="2400" i="1" dirty="0"/>
          </a:p>
        </p:txBody>
      </p:sp>
      <p:pic>
        <p:nvPicPr>
          <p:cNvPr id="6148" name="Picture 4" descr="http://2.bp.blogspot.com/-3UMpyWsu9pU/T0SZd8piQXI/AAAAAAAAAro/Sk0Riz48MRM/s1600/student-sweating-aims.gif"/>
          <p:cNvPicPr>
            <a:picLocks noChangeAspect="1" noChangeArrowheads="1"/>
          </p:cNvPicPr>
          <p:nvPr/>
        </p:nvPicPr>
        <p:blipFill>
          <a:blip r:embed="rId3" cstate="print"/>
          <a:srcRect/>
          <a:stretch>
            <a:fillRect/>
          </a:stretch>
        </p:blipFill>
        <p:spPr bwMode="auto">
          <a:xfrm>
            <a:off x="6889457" y="4797152"/>
            <a:ext cx="1860198" cy="18448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p:cNvPicPr>
            <a:picLocks noChangeAspect="1" noChangeArrowheads="1"/>
          </p:cNvPicPr>
          <p:nvPr/>
        </p:nvPicPr>
        <p:blipFill>
          <a:blip r:embed="rId2" cstate="print"/>
          <a:srcRect/>
          <a:stretch>
            <a:fillRect/>
          </a:stretch>
        </p:blipFill>
        <p:spPr bwMode="auto">
          <a:xfrm>
            <a:off x="539552" y="3573016"/>
            <a:ext cx="7096125" cy="2800350"/>
          </a:xfrm>
          <a:prstGeom prst="rect">
            <a:avLst/>
          </a:prstGeom>
          <a:noFill/>
          <a:ln w="9525">
            <a:noFill/>
            <a:miter lim="800000"/>
            <a:headEnd/>
            <a:tailEnd/>
          </a:ln>
        </p:spPr>
      </p:pic>
      <p:sp>
        <p:nvSpPr>
          <p:cNvPr id="6" name="Rounded Rectangular Callout 5"/>
          <p:cNvSpPr/>
          <p:nvPr/>
        </p:nvSpPr>
        <p:spPr bwMode="auto">
          <a:xfrm>
            <a:off x="467544" y="1412776"/>
            <a:ext cx="4536504" cy="1330436"/>
          </a:xfrm>
          <a:prstGeom prst="wedgeRoundRectCallout">
            <a:avLst>
              <a:gd name="adj1" fmla="val -1825"/>
              <a:gd name="adj2" fmla="val 147702"/>
              <a:gd name="adj3" fmla="val 16667"/>
            </a:avLst>
          </a:prstGeom>
          <a:solidFill>
            <a:srgbClr val="FFE5FF"/>
          </a:solidFill>
          <a:ln w="28575" cap="flat" cmpd="sng" algn="ctr">
            <a:solidFill>
              <a:srgbClr val="8000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l-NL" sz="2400" b="1" i="0" u="none" strike="noStrike" cap="none" normalizeH="0" baseline="0" dirty="0" smtClean="0">
                <a:ln>
                  <a:noFill/>
                </a:ln>
                <a:solidFill>
                  <a:srgbClr val="800000"/>
                </a:solidFill>
                <a:effectLst/>
                <a:latin typeface="Arial" charset="0"/>
              </a:rPr>
              <a:t>Uw </a:t>
            </a:r>
            <a:r>
              <a:rPr kumimoji="0" lang="nl-NL" sz="2400" b="1" i="0" u="none" strike="noStrike" cap="none" normalizeH="0" baseline="0" dirty="0" err="1" smtClean="0">
                <a:ln>
                  <a:noFill/>
                </a:ln>
                <a:solidFill>
                  <a:srgbClr val="800000"/>
                </a:solidFill>
                <a:effectLst/>
                <a:latin typeface="Arial" charset="0"/>
              </a:rPr>
              <a:t>intercraniale</a:t>
            </a:r>
            <a:r>
              <a:rPr kumimoji="0" lang="nl-NL" sz="2400" b="1" i="0" u="none" strike="noStrike" cap="none" normalizeH="0" dirty="0" smtClean="0">
                <a:ln>
                  <a:noFill/>
                </a:ln>
                <a:solidFill>
                  <a:srgbClr val="800000"/>
                </a:solidFill>
                <a:effectLst/>
                <a:latin typeface="Arial" charset="0"/>
              </a:rPr>
              <a:t> energieniveau interfereert met veldvibraties</a:t>
            </a:r>
            <a:endParaRPr kumimoji="0" lang="en-US" sz="2400" b="1" i="0" u="none" strike="noStrike" cap="none" normalizeH="0" baseline="0" dirty="0" smtClean="0">
              <a:ln>
                <a:noFill/>
              </a:ln>
              <a:solidFill>
                <a:srgbClr val="800000"/>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9"/>
            <a:ext cx="3600400" cy="1944215"/>
          </a:xfrm>
          <a:ln w="6350">
            <a:solidFill>
              <a:schemeClr val="tx1"/>
            </a:solidFill>
          </a:ln>
        </p:spPr>
        <p:txBody>
          <a:bodyPr>
            <a:normAutofit/>
          </a:bodyPr>
          <a:lstStyle/>
          <a:p>
            <a:pPr>
              <a:buNone/>
            </a:pPr>
            <a:r>
              <a:rPr lang="nl-NL" sz="2400" dirty="0" smtClean="0"/>
              <a:t>Een verzameling samenhangende denkbeelden /concepten</a:t>
            </a:r>
            <a:endParaRPr lang="en-US" sz="2400" dirty="0"/>
          </a:p>
        </p:txBody>
      </p:sp>
      <p:sp>
        <p:nvSpPr>
          <p:cNvPr id="5" name="Content Placeholder 2"/>
          <p:cNvSpPr txBox="1">
            <a:spLocks/>
          </p:cNvSpPr>
          <p:nvPr/>
        </p:nvSpPr>
        <p:spPr>
          <a:xfrm>
            <a:off x="4572000" y="620689"/>
            <a:ext cx="3888432" cy="1944215"/>
          </a:xfrm>
          <a:prstGeom prst="rect">
            <a:avLst/>
          </a:prstGeom>
          <a:ln w="6350">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Een culturele activiteit, met als producten onder andere een bepaald soort redeneringen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467544" y="3789040"/>
            <a:ext cx="3600400" cy="2808312"/>
          </a:xfrm>
          <a:prstGeom prst="rect">
            <a:avLst/>
          </a:prstGeom>
          <a:ln w="6350">
            <a:solidFill>
              <a:schemeClr val="tx1"/>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Leren is:</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r>
              <a:rPr lang="nl-NL" sz="2400" dirty="0" smtClean="0"/>
              <a:t>begripsontwikkeling</a:t>
            </a:r>
            <a:r>
              <a:rPr kumimoji="0" lang="nl-NL"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tabLst/>
              <a:defRPr/>
            </a:pPr>
            <a:r>
              <a:rPr lang="nl-NL" sz="2400" dirty="0" smtClean="0"/>
              <a:t>Nadruk op individuele veranderingen in denkbeelden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644008" y="3789040"/>
            <a:ext cx="3888432" cy="2808312"/>
          </a:xfrm>
          <a:prstGeom prst="rect">
            <a:avLst/>
          </a:prstGeom>
          <a:ln w="6350">
            <a:solidFill>
              <a:schemeClr val="tx1"/>
            </a:solidFill>
          </a:ln>
        </p:spPr>
        <p:txBody>
          <a:bodyPr vert="horz" lIns="91440" tIns="45720" rIns="91440" bIns="45720" rtlCol="0">
            <a:noAutofit/>
          </a:bodyPr>
          <a:lstStyle/>
          <a:p>
            <a:pPr marL="342900" lvl="0" indent="-342900">
              <a:spcBef>
                <a:spcPct val="20000"/>
              </a:spcBef>
              <a:defRPr/>
            </a:pPr>
            <a:r>
              <a:rPr lang="nl-NL" sz="2000" dirty="0" smtClean="0"/>
              <a:t>Leren is:</a:t>
            </a:r>
          </a:p>
          <a:p>
            <a:pPr marL="342900" lvl="0" indent="-342900">
              <a:spcBef>
                <a:spcPct val="20000"/>
              </a:spcBef>
              <a:defRPr/>
            </a:pPr>
            <a:r>
              <a:rPr lang="nl-NL" sz="2000" dirty="0" smtClean="0"/>
              <a:t>Steeds beter participeren: bijvoorbeeld natuurwetenschappelijk argumenteren,  een reclame over cosmetica duiden, onderzoeksverslag schrijven.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a:ln>
                <a:noFill/>
              </a:ln>
              <a:effectLst/>
              <a:uLnTx/>
              <a:uFillTx/>
              <a:latin typeface="+mn-lt"/>
              <a:ea typeface="+mn-ea"/>
              <a:cs typeface="+mn-cs"/>
            </a:endParaRPr>
          </a:p>
        </p:txBody>
      </p:sp>
      <p:sp>
        <p:nvSpPr>
          <p:cNvPr id="9" name="Down Arrow 8"/>
          <p:cNvSpPr/>
          <p:nvPr/>
        </p:nvSpPr>
        <p:spPr>
          <a:xfrm>
            <a:off x="2051720" y="2636912"/>
            <a:ext cx="14401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516216" y="2636912"/>
            <a:ext cx="144016"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11960" y="4797152"/>
            <a:ext cx="720080" cy="830997"/>
          </a:xfrm>
          <a:prstGeom prst="rect">
            <a:avLst/>
          </a:prstGeom>
          <a:noFill/>
        </p:spPr>
        <p:txBody>
          <a:bodyPr wrap="square" rtlCol="0">
            <a:spAutoFit/>
          </a:bodyPr>
          <a:lstStyle/>
          <a:p>
            <a:r>
              <a:rPr lang="nl-NL" sz="4800" dirty="0" smtClean="0"/>
              <a:t>+</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rslag techniek.jpg"/>
          <p:cNvPicPr>
            <a:picLocks noChangeAspect="1"/>
          </p:cNvPicPr>
          <p:nvPr/>
        </p:nvPicPr>
        <p:blipFill>
          <a:blip r:embed="rId3" cstate="print"/>
          <a:stretch>
            <a:fillRect/>
          </a:stretch>
        </p:blipFill>
        <p:spPr>
          <a:xfrm>
            <a:off x="4354036" y="0"/>
            <a:ext cx="4789964" cy="6858000"/>
          </a:xfrm>
          <a:prstGeom prst="rect">
            <a:avLst/>
          </a:prstGeom>
        </p:spPr>
      </p:pic>
      <p:sp>
        <p:nvSpPr>
          <p:cNvPr id="4" name="TextBox 3"/>
          <p:cNvSpPr txBox="1"/>
          <p:nvPr/>
        </p:nvSpPr>
        <p:spPr>
          <a:xfrm>
            <a:off x="142844" y="1857364"/>
            <a:ext cx="3714776" cy="1477328"/>
          </a:xfrm>
          <a:prstGeom prst="rect">
            <a:avLst/>
          </a:prstGeom>
          <a:noFill/>
        </p:spPr>
        <p:txBody>
          <a:bodyPr wrap="square" rtlCol="0">
            <a:spAutoFit/>
          </a:bodyPr>
          <a:lstStyle/>
          <a:p>
            <a:r>
              <a:rPr lang="nl-NL" sz="1800" dirty="0" smtClean="0"/>
              <a:t>Schriftelijke taalproductie</a:t>
            </a:r>
          </a:p>
          <a:p>
            <a:endParaRPr lang="nl-NL" sz="1800" dirty="0" smtClean="0"/>
          </a:p>
          <a:p>
            <a:r>
              <a:rPr lang="nl-NL" sz="1800" dirty="0" smtClean="0"/>
              <a:t>Het werkboek van Carlijn nadat het betreffende hoofdstuk helemaal was afgerond.</a:t>
            </a:r>
            <a:endParaRPr lang="en-US" sz="1800" dirty="0"/>
          </a:p>
        </p:txBody>
      </p:sp>
      <p:sp>
        <p:nvSpPr>
          <p:cNvPr id="5" name="TextBox 4"/>
          <p:cNvSpPr txBox="1"/>
          <p:nvPr/>
        </p:nvSpPr>
        <p:spPr>
          <a:xfrm>
            <a:off x="251520" y="764704"/>
            <a:ext cx="2857520" cy="461665"/>
          </a:xfrm>
          <a:prstGeom prst="rect">
            <a:avLst/>
          </a:prstGeom>
          <a:noFill/>
        </p:spPr>
        <p:txBody>
          <a:bodyPr wrap="square" rtlCol="0">
            <a:spAutoFit/>
          </a:bodyPr>
          <a:lstStyle/>
          <a:p>
            <a:r>
              <a:rPr lang="nl-NL" sz="2400" dirty="0" smtClean="0"/>
              <a:t>Moeilijkheden</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erslag techniek.jpg"/>
          <p:cNvPicPr>
            <a:picLocks noChangeAspect="1"/>
          </p:cNvPicPr>
          <p:nvPr/>
        </p:nvPicPr>
        <p:blipFill>
          <a:blip r:embed="rId3" cstate="print"/>
          <a:srcRect t="79167" r="24152" b="2976"/>
          <a:stretch>
            <a:fillRect/>
          </a:stretch>
        </p:blipFill>
        <p:spPr>
          <a:xfrm>
            <a:off x="1357290" y="428604"/>
            <a:ext cx="6555627" cy="2209762"/>
          </a:xfrm>
          <a:prstGeom prst="rect">
            <a:avLst/>
          </a:prstGeom>
        </p:spPr>
      </p:pic>
      <p:sp>
        <p:nvSpPr>
          <p:cNvPr id="4" name="TextBox 3"/>
          <p:cNvSpPr txBox="1"/>
          <p:nvPr/>
        </p:nvSpPr>
        <p:spPr>
          <a:xfrm>
            <a:off x="428596" y="3071810"/>
            <a:ext cx="8143932" cy="3170099"/>
          </a:xfrm>
          <a:prstGeom prst="rect">
            <a:avLst/>
          </a:prstGeom>
          <a:noFill/>
        </p:spPr>
        <p:txBody>
          <a:bodyPr wrap="square" rtlCol="0">
            <a:spAutoFit/>
          </a:bodyPr>
          <a:lstStyle/>
          <a:p>
            <a:r>
              <a:rPr lang="nl-NL" sz="2000" dirty="0" smtClean="0"/>
              <a:t>Schriftelijke taalproductie</a:t>
            </a:r>
          </a:p>
          <a:p>
            <a:endParaRPr lang="nl-NL" sz="2000" dirty="0" smtClean="0"/>
          </a:p>
          <a:p>
            <a:r>
              <a:rPr lang="nl-NL" sz="2000" dirty="0" smtClean="0"/>
              <a:t>Zou de </a:t>
            </a:r>
            <a:r>
              <a:rPr lang="nl-NL" sz="2000" dirty="0" err="1" smtClean="0"/>
              <a:t>nask</a:t>
            </a:r>
            <a:r>
              <a:rPr lang="nl-NL" sz="2000" dirty="0" smtClean="0"/>
              <a:t> docent tevreden moeten zijn met dat antwoord? </a:t>
            </a:r>
          </a:p>
          <a:p>
            <a:endParaRPr lang="nl-NL" sz="2000" dirty="0" smtClean="0"/>
          </a:p>
          <a:p>
            <a:endParaRPr lang="nl-NL" sz="2000" dirty="0" smtClean="0"/>
          </a:p>
          <a:p>
            <a:r>
              <a:rPr lang="nl-NL" sz="2000" dirty="0" smtClean="0">
                <a:latin typeface="Comic Sans MS" pitchFamily="66" charset="0"/>
              </a:rPr>
              <a:t>Conclusie</a:t>
            </a:r>
          </a:p>
          <a:p>
            <a:r>
              <a:rPr lang="nl-NL" sz="2000" b="0" dirty="0" smtClean="0">
                <a:latin typeface="Comic Sans MS" pitchFamily="66" charset="0"/>
              </a:rPr>
              <a:t>Doordat de spiraal ging draaien konden we zien dat warme lucht opstijgt. Dat gebeurt doordat warme lucht  een lagere dichtheid heeft dan koude lucht. </a:t>
            </a:r>
          </a:p>
          <a:p>
            <a:endParaRPr lang="nl-NL" sz="2000" b="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linds(horizontal)">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4176464" cy="883568"/>
          </a:xfrm>
        </p:spPr>
        <p:txBody>
          <a:bodyPr>
            <a:normAutofit fontScale="90000"/>
          </a:bodyPr>
          <a:lstStyle/>
          <a:p>
            <a:r>
              <a:rPr lang="nl-NL" dirty="0" smtClean="0"/>
              <a:t>vaktaal </a:t>
            </a:r>
            <a:br>
              <a:rPr lang="nl-NL" dirty="0" smtClean="0"/>
            </a:br>
            <a:endParaRPr lang="en-US" dirty="0"/>
          </a:p>
        </p:txBody>
      </p:sp>
      <p:sp>
        <p:nvSpPr>
          <p:cNvPr id="3" name="Rectangle 2"/>
          <p:cNvSpPr/>
          <p:nvPr/>
        </p:nvSpPr>
        <p:spPr>
          <a:xfrm>
            <a:off x="251520" y="2132856"/>
            <a:ext cx="7128792" cy="4708981"/>
          </a:xfrm>
          <a:prstGeom prst="rect">
            <a:avLst/>
          </a:prstGeom>
        </p:spPr>
        <p:txBody>
          <a:bodyPr wrap="square">
            <a:spAutoFit/>
          </a:bodyPr>
          <a:lstStyle/>
          <a:p>
            <a:endParaRPr lang="nl-NL" sz="2000" dirty="0" smtClean="0"/>
          </a:p>
          <a:p>
            <a:pPr>
              <a:buFont typeface="Arial" pitchFamily="34" charset="0"/>
              <a:buChar char="•"/>
            </a:pPr>
            <a:r>
              <a:rPr lang="nl-NL" sz="2000" dirty="0" smtClean="0"/>
              <a:t>Betekenis uitwisselen</a:t>
            </a:r>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r>
              <a:rPr lang="nl-NL" sz="2000" dirty="0" smtClean="0"/>
              <a:t>Betekenis geven aan ervaring</a:t>
            </a:r>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endParaRPr lang="nl-NL" sz="2000" dirty="0" smtClean="0"/>
          </a:p>
          <a:p>
            <a:pPr>
              <a:buFont typeface="Arial" pitchFamily="34" charset="0"/>
              <a:buChar char="•"/>
            </a:pPr>
            <a:r>
              <a:rPr lang="nl-NL" sz="2000" dirty="0" smtClean="0"/>
              <a:t> Deelnemen aan </a:t>
            </a:r>
          </a:p>
          <a:p>
            <a:r>
              <a:rPr lang="nl-NL" sz="2000" dirty="0" smtClean="0"/>
              <a:t>natuurwetenschappelijke </a:t>
            </a:r>
          </a:p>
          <a:p>
            <a:r>
              <a:rPr lang="nl-NL" sz="2000" dirty="0" smtClean="0"/>
              <a:t>gemeenschap</a:t>
            </a:r>
          </a:p>
        </p:txBody>
      </p:sp>
      <p:pic>
        <p:nvPicPr>
          <p:cNvPr id="4" name="Picture 2" descr="http://blogs.daptiv.com/wp-content/uploads/2012/03/communicating1.png"/>
          <p:cNvPicPr>
            <a:picLocks noChangeAspect="1" noChangeArrowheads="1"/>
          </p:cNvPicPr>
          <p:nvPr/>
        </p:nvPicPr>
        <p:blipFill>
          <a:blip r:embed="rId3" cstate="print"/>
          <a:srcRect/>
          <a:stretch>
            <a:fillRect/>
          </a:stretch>
        </p:blipFill>
        <p:spPr bwMode="auto">
          <a:xfrm>
            <a:off x="3563888" y="1844824"/>
            <a:ext cx="1944216" cy="1092008"/>
          </a:xfrm>
          <a:prstGeom prst="rect">
            <a:avLst/>
          </a:prstGeom>
          <a:noFill/>
        </p:spPr>
      </p:pic>
      <p:pic>
        <p:nvPicPr>
          <p:cNvPr id="5" name="Picture 6" descr="http://www.thenutgraph.com/user_uploads/images/2009/01/29/ketuanan_top.jpg"/>
          <p:cNvPicPr>
            <a:picLocks noChangeAspect="1" noChangeArrowheads="1"/>
          </p:cNvPicPr>
          <p:nvPr/>
        </p:nvPicPr>
        <p:blipFill>
          <a:blip r:embed="rId4" cstate="print"/>
          <a:srcRect/>
          <a:stretch>
            <a:fillRect/>
          </a:stretch>
        </p:blipFill>
        <p:spPr bwMode="auto">
          <a:xfrm>
            <a:off x="3563888" y="3356992"/>
            <a:ext cx="1944216" cy="1583653"/>
          </a:xfrm>
          <a:prstGeom prst="rect">
            <a:avLst/>
          </a:prstGeom>
          <a:noFill/>
        </p:spPr>
      </p:pic>
      <p:pic>
        <p:nvPicPr>
          <p:cNvPr id="5122" name="Picture 2" descr="http://www.aardrijkskunde-olympiade.nl/Sponsor/logo_slo.gif"/>
          <p:cNvPicPr>
            <a:picLocks noChangeAspect="1" noChangeArrowheads="1"/>
          </p:cNvPicPr>
          <p:nvPr/>
        </p:nvPicPr>
        <p:blipFill>
          <a:blip r:embed="rId5" cstate="print"/>
          <a:srcRect/>
          <a:stretch>
            <a:fillRect/>
          </a:stretch>
        </p:blipFill>
        <p:spPr bwMode="auto">
          <a:xfrm>
            <a:off x="5292080" y="0"/>
            <a:ext cx="3851920" cy="793872"/>
          </a:xfrm>
          <a:prstGeom prst="rect">
            <a:avLst/>
          </a:prstGeom>
          <a:noFill/>
        </p:spPr>
      </p:pic>
      <p:pic>
        <p:nvPicPr>
          <p:cNvPr id="5124" name="Picture 4" descr="http://www.lbl.gov/Community/assets/img/activities/community-CSEE-XBD200903-00071-28-small.jpg"/>
          <p:cNvPicPr>
            <a:picLocks noChangeAspect="1" noChangeArrowheads="1"/>
          </p:cNvPicPr>
          <p:nvPr/>
        </p:nvPicPr>
        <p:blipFill>
          <a:blip r:embed="rId6" cstate="print"/>
          <a:srcRect/>
          <a:stretch>
            <a:fillRect/>
          </a:stretch>
        </p:blipFill>
        <p:spPr bwMode="auto">
          <a:xfrm>
            <a:off x="3563888" y="5349212"/>
            <a:ext cx="1944216" cy="1296145"/>
          </a:xfrm>
          <a:prstGeom prst="rect">
            <a:avLst/>
          </a:prstGeom>
          <a:noFill/>
        </p:spPr>
      </p:pic>
      <p:pic>
        <p:nvPicPr>
          <p:cNvPr id="5126" name="Picture 6" descr="http://www.phys.washington.edu/users/sbtroy/Guinea_and_Feather/1c2010.gif"/>
          <p:cNvPicPr>
            <a:picLocks noChangeAspect="1" noChangeArrowheads="1"/>
          </p:cNvPicPr>
          <p:nvPr/>
        </p:nvPicPr>
        <p:blipFill>
          <a:blip r:embed="rId7" cstate="print"/>
          <a:srcRect/>
          <a:stretch>
            <a:fillRect/>
          </a:stretch>
        </p:blipFill>
        <p:spPr bwMode="auto">
          <a:xfrm>
            <a:off x="6300192" y="1700808"/>
            <a:ext cx="2552700" cy="4867276"/>
          </a:xfrm>
          <a:prstGeom prst="rect">
            <a:avLst/>
          </a:prstGeom>
          <a:noFill/>
        </p:spPr>
      </p:pic>
      <p:cxnSp>
        <p:nvCxnSpPr>
          <p:cNvPr id="11" name="Straight Arrow Connector 10"/>
          <p:cNvCxnSpPr/>
          <p:nvPr/>
        </p:nvCxnSpPr>
        <p:spPr>
          <a:xfrm flipH="1">
            <a:off x="5076056" y="3861048"/>
            <a:ext cx="1440160" cy="21602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8194" name="Picture 2" descr="http://www.real-world-physics-problems.com/images/physics_skydiving_2.png"/>
          <p:cNvPicPr>
            <a:picLocks noChangeAspect="1" noChangeArrowheads="1"/>
          </p:cNvPicPr>
          <p:nvPr/>
        </p:nvPicPr>
        <p:blipFill>
          <a:blip r:embed="rId8" cstate="print"/>
          <a:srcRect/>
          <a:stretch>
            <a:fillRect/>
          </a:stretch>
        </p:blipFill>
        <p:spPr bwMode="auto">
          <a:xfrm>
            <a:off x="3779912" y="3429000"/>
            <a:ext cx="1037811"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3662</TotalTime>
  <Words>1261</Words>
  <Application>Microsoft Office PowerPoint</Application>
  <PresentationFormat>On-screen Show (4:3)</PresentationFormat>
  <Paragraphs>270</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Hoe zeg je dat in de natuurkunde?</vt:lpstr>
      <vt:lpstr>Slide 2</vt:lpstr>
      <vt:lpstr>Slide 3</vt:lpstr>
      <vt:lpstr>Slide 4</vt:lpstr>
      <vt:lpstr>Slide 5</vt:lpstr>
      <vt:lpstr>Slide 6</vt:lpstr>
      <vt:lpstr>Slide 7</vt:lpstr>
      <vt:lpstr>Slide 8</vt:lpstr>
      <vt:lpstr>vaktaal  </vt:lpstr>
      <vt:lpstr>Wat zijn kenmerken van de taal van de exacte vakken?</vt:lpstr>
      <vt:lpstr>Nask-taal </vt:lpstr>
      <vt:lpstr>Nask-taal</vt:lpstr>
      <vt:lpstr>Nask-taal</vt:lpstr>
      <vt:lpstr>Nask-taal</vt:lpstr>
      <vt:lpstr>Nask-taal</vt:lpstr>
      <vt:lpstr>Nask-taal</vt:lpstr>
      <vt:lpstr>Nask-taal ...</vt:lpstr>
      <vt:lpstr>Nask-taal </vt:lpstr>
      <vt:lpstr>Nask-taal </vt:lpstr>
      <vt:lpstr>Nask-taal </vt:lpstr>
      <vt:lpstr>Nask-taal </vt:lpstr>
      <vt:lpstr>Nask-taal </vt:lpstr>
      <vt:lpstr>Nask-taal maakt gebruik van figuren, schema’s en symbolen  </vt:lpstr>
      <vt:lpstr>Natuurwetenschappelijke taal</vt:lpstr>
      <vt:lpstr>Wat moeten leerlingen kunnen met die nask-taal?</vt:lpstr>
      <vt:lpstr>Taalgericht vakonderwijs </vt:lpstr>
      <vt:lpstr>Het instrument CoRe</vt:lpstr>
      <vt:lpstr>CoRe (aangevuld voor TVO)</vt:lpstr>
      <vt:lpstr>CoRe</vt:lpstr>
      <vt:lpstr>Slide 30</vt:lpstr>
    </vt:vector>
  </TitlesOfParts>
  <Company>Hogeschool Utrecht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dijk3</dc:creator>
  <cp:lastModifiedBy>dijk3</cp:lastModifiedBy>
  <cp:revision>31</cp:revision>
  <dcterms:created xsi:type="dcterms:W3CDTF">2012-09-18T12:09:05Z</dcterms:created>
  <dcterms:modified xsi:type="dcterms:W3CDTF">2012-12-17T07:59:33Z</dcterms:modified>
</cp:coreProperties>
</file>